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media/image14.jpg" ContentType="image/png"/>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3" r:id="rId16"/>
    <p:sldId id="270" r:id="rId17"/>
    <p:sldId id="272" r:id="rId18"/>
    <p:sldId id="271"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94671" autoAdjust="0"/>
  </p:normalViewPr>
  <p:slideViewPr>
    <p:cSldViewPr>
      <p:cViewPr varScale="1">
        <p:scale>
          <a:sx n="70" d="100"/>
          <a:sy n="70" d="100"/>
        </p:scale>
        <p:origin x="-51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pl-PL" smtClean="0"/>
              <a:t>Kliknij, aby edytować styl</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DF0D07CF-7954-40D8-9F76-44607922B275}" type="datetimeFigureOut">
              <a:rPr lang="en-US" smtClean="0"/>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0AB8B-FDAE-4F78-BFB9-B5709CB2B80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DF0D07CF-7954-40D8-9F76-44607922B275}" type="datetimeFigureOut">
              <a:rPr lang="en-US" smtClean="0"/>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0AB8B-FDAE-4F78-BFB9-B5709CB2B80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F0D07CF-7954-40D8-9F76-44607922B275}" type="datetimeFigureOut">
              <a:rPr lang="en-US" smtClean="0"/>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0AB8B-FDAE-4F78-BFB9-B5709CB2B80F}"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DF0D07CF-7954-40D8-9F76-44607922B275}" type="datetimeFigureOut">
              <a:rPr lang="en-US" smtClean="0"/>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0AB8B-FDAE-4F78-BFB9-B5709CB2B80F}" type="slidenum">
              <a:rPr lang="en-US" smtClean="0"/>
              <a:t>‹#›</a:t>
            </a:fld>
            <a:endParaRPr lang="en-US"/>
          </a:p>
        </p:txBody>
      </p:sp>
      <p:sp>
        <p:nvSpPr>
          <p:cNvPr id="7" name="Title 6"/>
          <p:cNvSpPr>
            <a:spLocks noGrp="1"/>
          </p:cNvSpPr>
          <p:nvPr>
            <p:ph type="title"/>
          </p:nvPr>
        </p:nvSpPr>
        <p:spPr/>
        <p:txBody>
          <a:bodyPr/>
          <a:lstStyle/>
          <a:p>
            <a:r>
              <a:rPr lang="pl-PL" smtClean="0"/>
              <a:t>Kliknij, aby edytować styl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DF0D07CF-7954-40D8-9F76-44607922B275}" type="datetimeFigureOut">
              <a:rPr lang="en-US" smtClean="0"/>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0AB8B-FDAE-4F78-BFB9-B5709CB2B80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5" name="Date Placeholder 4"/>
          <p:cNvSpPr>
            <a:spLocks noGrp="1"/>
          </p:cNvSpPr>
          <p:nvPr>
            <p:ph type="dt" sz="half" idx="10"/>
          </p:nvPr>
        </p:nvSpPr>
        <p:spPr/>
        <p:txBody>
          <a:bodyPr/>
          <a:lstStyle/>
          <a:p>
            <a:fld id="{DF0D07CF-7954-40D8-9F76-44607922B275}" type="datetimeFigureOut">
              <a:rPr lang="en-US" smtClean="0"/>
              <a:t>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0AB8B-FDAE-4F78-BFB9-B5709CB2B80F}"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DF0D07CF-7954-40D8-9F76-44607922B275}" type="datetimeFigureOut">
              <a:rPr lang="en-US" smtClean="0"/>
              <a:t>2/11/2014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D0AB8B-FDAE-4F78-BFB9-B5709CB2B80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DF0D07CF-7954-40D8-9F76-44607922B275}" type="datetimeFigureOut">
              <a:rPr lang="en-US" smtClean="0"/>
              <a:t>2/11/2014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D0AB8B-FDAE-4F78-BFB9-B5709CB2B80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F0D07CF-7954-40D8-9F76-44607922B275}" type="datetimeFigureOut">
              <a:rPr lang="en-US" smtClean="0"/>
              <a:t>2/11/2014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0AB8B-FDAE-4F78-BFB9-B5709CB2B80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F0D07CF-7954-40D8-9F76-44607922B275}" type="datetimeFigureOut">
              <a:rPr lang="en-US" smtClean="0"/>
              <a:t>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0AB8B-FDAE-4F78-BFB9-B5709CB2B80F}"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pl-PL" smtClean="0"/>
              <a:t>Kliknij, aby edytować styl</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pl-PL" smtClean="0"/>
              <a:t>Kliknij, aby edytować styl</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DF0D07CF-7954-40D8-9F76-44607922B275}" type="datetimeFigureOut">
              <a:rPr lang="en-US" smtClean="0"/>
              <a:t>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0AB8B-FDAE-4F78-BFB9-B5709CB2B80F}"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F0D07CF-7954-40D8-9F76-44607922B275}" type="datetimeFigureOut">
              <a:rPr lang="en-US" smtClean="0"/>
              <a:t>2/11/2014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FD0AB8B-FDAE-4F78-BFB9-B5709CB2B80F}"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sz="5400" dirty="0"/>
              <a:t>Temat: „ JAN PAWEŁ II – ORĘDOWNIK RODZIN</a:t>
            </a:r>
            <a:r>
              <a:rPr lang="pl-PL" sz="5400" dirty="0" smtClean="0"/>
              <a:t>”</a:t>
            </a:r>
            <a:endParaRPr lang="en-US" sz="5400" dirty="0"/>
          </a:p>
        </p:txBody>
      </p:sp>
      <p:sp>
        <p:nvSpPr>
          <p:cNvPr id="3" name="Podtytuł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429000"/>
            <a:ext cx="48577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61132"/>
      </p:ext>
    </p:extLst>
  </p:cSld>
  <p:clrMapOvr>
    <a:masterClrMapping/>
  </p:clrMapOvr>
  <mc:AlternateContent xmlns:mc="http://schemas.openxmlformats.org/markup-compatibility/2006" xmlns:p14="http://schemas.microsoft.com/office/powerpoint/2010/main">
    <mc:Choice Requires="p14">
      <p:transition spd="slow" p14:dur="2000" advTm="3433"/>
    </mc:Choice>
    <mc:Fallback xmlns="">
      <p:transition spd="slow" advTm="343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a:t>Jan Paweł II-Orędownik </a:t>
            </a:r>
            <a:r>
              <a:rPr lang="pl-PL" sz="4800" dirty="0" smtClean="0"/>
              <a:t>rodzin </a:t>
            </a:r>
            <a:endParaRPr lang="en-US" sz="4800" dirty="0"/>
          </a:p>
        </p:txBody>
      </p:sp>
      <p:sp>
        <p:nvSpPr>
          <p:cNvPr id="3" name="Symbol zastępczy zawartości 2"/>
          <p:cNvSpPr>
            <a:spLocks noGrp="1"/>
          </p:cNvSpPr>
          <p:nvPr>
            <p:ph sz="quarter" idx="13"/>
          </p:nvPr>
        </p:nvSpPr>
        <p:spPr>
          <a:xfrm>
            <a:off x="609600" y="1828800"/>
            <a:ext cx="3822192" cy="4069080"/>
          </a:xfrm>
        </p:spPr>
        <p:txBody>
          <a:bodyPr>
            <a:noAutofit/>
          </a:bodyPr>
          <a:lstStyle/>
          <a:p>
            <a:pPr marL="0" indent="0">
              <a:buNone/>
            </a:pPr>
            <a:r>
              <a:rPr lang="pl-PL" sz="1900" dirty="0" smtClean="0"/>
              <a:t>Uznanie </a:t>
            </a:r>
            <a:r>
              <a:rPr lang="pl-PL" sz="1900" dirty="0"/>
              <a:t>małżeństwa jako podstawy rodziny wymaga objęcia go i jego istotnych cech szczególną ochroną prawną. Dla Jana Pawła II dobrem wspólnym małżonków jest miłość, wierność i uczciwość małżeńska oraz trwałość ich związku - aż do śmierci. To dobro obojga, które jest równocześnie dobrem każdego z nich, ma z kolei stać się dobrem ich dzieci. Dobro małżonków będzie zatem dobrem rodziny oraz dobrem wspólnym, a wszystko, co stanowi dobro wspólne wymaga popierania i ochrony przez państwo i jego ustawodawstwo.</a:t>
            </a:r>
            <a:endParaRPr lang="en-US" sz="1900" dirty="0"/>
          </a:p>
        </p:txBody>
      </p:sp>
      <p:pic>
        <p:nvPicPr>
          <p:cNvPr id="5" name="Symbol zastępczy zawartości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419600" y="2362200"/>
            <a:ext cx="4639120" cy="3581400"/>
          </a:xfrm>
        </p:spPr>
      </p:pic>
    </p:spTree>
    <p:extLst>
      <p:ext uri="{BB962C8B-B14F-4D97-AF65-F5344CB8AC3E}">
        <p14:creationId xmlns:p14="http://schemas.microsoft.com/office/powerpoint/2010/main" val="2281556070"/>
      </p:ext>
    </p:extLst>
  </p:cSld>
  <p:clrMapOvr>
    <a:masterClrMapping/>
  </p:clrMapOvr>
  <mc:AlternateContent xmlns:mc="http://schemas.openxmlformats.org/markup-compatibility/2006" xmlns:p14="http://schemas.microsoft.com/office/powerpoint/2010/main">
    <mc:Choice Requires="p14">
      <p:transition spd="slow" p14:dur="4000" advTm="36674">
        <p14:vortex dir="r"/>
      </p:transition>
    </mc:Choice>
    <mc:Fallback xmlns="">
      <p:transition spd="slow" advTm="36674">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a:t>Jan Paweł II-Orędownik </a:t>
            </a:r>
            <a:r>
              <a:rPr lang="pl-PL" sz="4800" dirty="0" smtClean="0"/>
              <a:t>rodzin </a:t>
            </a:r>
            <a:endParaRPr lang="en-US" sz="4800" dirty="0"/>
          </a:p>
        </p:txBody>
      </p:sp>
      <p:sp>
        <p:nvSpPr>
          <p:cNvPr id="3" name="Symbol zastępczy zawartości 2"/>
          <p:cNvSpPr>
            <a:spLocks noGrp="1"/>
          </p:cNvSpPr>
          <p:nvPr>
            <p:ph sz="quarter" idx="13"/>
          </p:nvPr>
        </p:nvSpPr>
        <p:spPr>
          <a:xfrm>
            <a:off x="676655" y="2438400"/>
            <a:ext cx="3742945" cy="3688080"/>
          </a:xfrm>
        </p:spPr>
        <p:txBody>
          <a:bodyPr>
            <a:normAutofit fontScale="92500" lnSpcReduction="20000"/>
          </a:bodyPr>
          <a:lstStyle/>
          <a:p>
            <a:pPr marL="0" indent="0">
              <a:buNone/>
            </a:pPr>
            <a:r>
              <a:rPr lang="pl-PL" sz="2600" dirty="0" smtClean="0"/>
              <a:t>Istotną </a:t>
            </a:r>
            <a:r>
              <a:rPr lang="pl-PL" sz="2600" dirty="0"/>
              <a:t>funkcją rodziny jest też wychowanie dzieci. Jan Paweł II wyraźnie wskazuje wagę tej funkcji i niezastąpioną rolę rodziców w wychowaniu dzieci. Widzi ją jako prawo rodziny. Według Ojca Św. zadanie wychowania wypływa bowiem z najbardziej pierwotnego powołania małżonków.</a:t>
            </a:r>
            <a:endParaRPr lang="en-US" sz="2600" dirty="0"/>
          </a:p>
        </p:txBody>
      </p:sp>
      <p:pic>
        <p:nvPicPr>
          <p:cNvPr id="5" name="Symbol zastępczy zawartości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419600" y="2667000"/>
            <a:ext cx="4457701" cy="2971800"/>
          </a:xfrm>
        </p:spPr>
      </p:pic>
    </p:spTree>
    <p:extLst>
      <p:ext uri="{BB962C8B-B14F-4D97-AF65-F5344CB8AC3E}">
        <p14:creationId xmlns:p14="http://schemas.microsoft.com/office/powerpoint/2010/main" val="2039613846"/>
      </p:ext>
    </p:extLst>
  </p:cSld>
  <p:clrMapOvr>
    <a:masterClrMapping/>
  </p:clrMapOvr>
  <mc:AlternateContent xmlns:mc="http://schemas.openxmlformats.org/markup-compatibility/2006" xmlns:p14="http://schemas.microsoft.com/office/powerpoint/2010/main">
    <mc:Choice Requires="p14">
      <p:transition spd="slow" p14:dur="3900" advTm="18274">
        <p14:glitter pattern="hexagon"/>
      </p:transition>
    </mc:Choice>
    <mc:Fallback xmlns="">
      <p:transition spd="slow" advTm="18274">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a:t>Jan Paweł II-Orędownik </a:t>
            </a:r>
            <a:r>
              <a:rPr lang="pl-PL" sz="4800" dirty="0" smtClean="0"/>
              <a:t>rodzin </a:t>
            </a:r>
            <a:endParaRPr lang="en-US" sz="4800" dirty="0"/>
          </a:p>
        </p:txBody>
      </p:sp>
      <p:sp>
        <p:nvSpPr>
          <p:cNvPr id="3" name="Symbol zastępczy zawartości 2"/>
          <p:cNvSpPr>
            <a:spLocks noGrp="1"/>
          </p:cNvSpPr>
          <p:nvPr>
            <p:ph sz="quarter" idx="13"/>
          </p:nvPr>
        </p:nvSpPr>
        <p:spPr>
          <a:xfrm>
            <a:off x="676655" y="2133600"/>
            <a:ext cx="3822192" cy="3992880"/>
          </a:xfrm>
        </p:spPr>
        <p:txBody>
          <a:bodyPr>
            <a:normAutofit fontScale="85000" lnSpcReduction="20000"/>
          </a:bodyPr>
          <a:lstStyle/>
          <a:p>
            <a:pPr marL="0" indent="0">
              <a:buNone/>
            </a:pPr>
            <a:r>
              <a:rPr lang="pl-PL" dirty="0" smtClean="0"/>
              <a:t>Rodziny </a:t>
            </a:r>
            <a:r>
              <a:rPr lang="pl-PL" dirty="0"/>
              <a:t>- zachęcał Ojciec Święty - powinny podejmować rozmaite dzieła służby społecznej, zwłaszcza dla ubogich. Do zadań społecznych rodziny należy również, w rozumieniu Jana Pawła II, wyrażanie opinii w formie interwencji politycznej. Rodziny winny więc zabiegać jako pierwsze o to, ażeby prawo i instytucje państwowe nie tylko nie naruszały praw i obowiązków rodziny, ale by je popierały i działały na ich rzecz.</a:t>
            </a:r>
            <a:endParaRPr lang="en-US" dirty="0"/>
          </a:p>
        </p:txBody>
      </p:sp>
      <p:pic>
        <p:nvPicPr>
          <p:cNvPr id="5" name="Symbol zastępczy zawartości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419600" y="2209800"/>
            <a:ext cx="4504906" cy="3581400"/>
          </a:xfrm>
        </p:spPr>
      </p:pic>
    </p:spTree>
    <p:extLst>
      <p:ext uri="{BB962C8B-B14F-4D97-AF65-F5344CB8AC3E}">
        <p14:creationId xmlns:p14="http://schemas.microsoft.com/office/powerpoint/2010/main" val="2218185113"/>
      </p:ext>
    </p:extLst>
  </p:cSld>
  <p:clrMapOvr>
    <a:masterClrMapping/>
  </p:clrMapOvr>
  <mc:AlternateContent xmlns:mc="http://schemas.openxmlformats.org/markup-compatibility/2006" xmlns:p14="http://schemas.microsoft.com/office/powerpoint/2010/main">
    <mc:Choice Requires="p14">
      <p:transition spd="slow" p14:dur="3000" advTm="26394">
        <p14:shred/>
      </p:transition>
    </mc:Choice>
    <mc:Fallback xmlns="">
      <p:transition spd="slow" advTm="26394">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a:t>Jan Paweł II-Orędownik </a:t>
            </a:r>
            <a:r>
              <a:rPr lang="pl-PL" sz="4800" dirty="0" smtClean="0"/>
              <a:t>rodzin </a:t>
            </a:r>
            <a:endParaRPr lang="en-US" sz="4800" dirty="0"/>
          </a:p>
        </p:txBody>
      </p:sp>
      <p:sp>
        <p:nvSpPr>
          <p:cNvPr id="3" name="Symbol zastępczy zawartości 2"/>
          <p:cNvSpPr>
            <a:spLocks noGrp="1"/>
          </p:cNvSpPr>
          <p:nvPr>
            <p:ph sz="quarter" idx="13"/>
          </p:nvPr>
        </p:nvSpPr>
        <p:spPr>
          <a:xfrm>
            <a:off x="676655" y="1981200"/>
            <a:ext cx="3822192" cy="4145280"/>
          </a:xfrm>
        </p:spPr>
        <p:txBody>
          <a:bodyPr>
            <a:normAutofit lnSpcReduction="10000"/>
          </a:bodyPr>
          <a:lstStyle/>
          <a:p>
            <a:pPr marL="0" indent="0">
              <a:buNone/>
            </a:pPr>
            <a:r>
              <a:rPr lang="pl-PL" dirty="0"/>
              <a:t> Jan Paweł II wielokrotnie zachęcał rządy krajów do tego, by wyznacznikiem ich działania było kierowanie się dobrem rodziny i respektowanie jej praw. Wyrazem tego winna stać się odważna polityka społeczno - rodzinna, którą Ojciec Św. uznał za przyszłość i nadzieję rozwoju państw. </a:t>
            </a:r>
            <a:endParaRPr lang="en-US" dirty="0"/>
          </a:p>
        </p:txBody>
      </p:sp>
      <p:pic>
        <p:nvPicPr>
          <p:cNvPr id="5" name="Symbol zastępczy zawartości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419600" y="1981200"/>
            <a:ext cx="4495800" cy="4495800"/>
          </a:xfrm>
        </p:spPr>
      </p:pic>
    </p:spTree>
    <p:extLst>
      <p:ext uri="{BB962C8B-B14F-4D97-AF65-F5344CB8AC3E}">
        <p14:creationId xmlns:p14="http://schemas.microsoft.com/office/powerpoint/2010/main" val="3754727159"/>
      </p:ext>
    </p:extLst>
  </p:cSld>
  <p:clrMapOvr>
    <a:masterClrMapping/>
  </p:clrMapOvr>
  <p:transition spd="slow" advTm="18544">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a:t>Jan Paweł II-Orędownik </a:t>
            </a:r>
            <a:r>
              <a:rPr lang="pl-PL" sz="4800" dirty="0" smtClean="0"/>
              <a:t>rodzin </a:t>
            </a:r>
            <a:endParaRPr lang="en-US" sz="4800" dirty="0"/>
          </a:p>
        </p:txBody>
      </p:sp>
      <p:sp>
        <p:nvSpPr>
          <p:cNvPr id="3" name="Symbol zastępczy zawartości 2"/>
          <p:cNvSpPr>
            <a:spLocks noGrp="1"/>
          </p:cNvSpPr>
          <p:nvPr>
            <p:ph sz="quarter" idx="13"/>
          </p:nvPr>
        </p:nvSpPr>
        <p:spPr>
          <a:xfrm>
            <a:off x="457200" y="1981200"/>
            <a:ext cx="3822192" cy="4297680"/>
          </a:xfrm>
        </p:spPr>
        <p:txBody>
          <a:bodyPr>
            <a:normAutofit fontScale="77500" lnSpcReduction="20000"/>
          </a:bodyPr>
          <a:lstStyle/>
          <a:p>
            <a:pPr marL="0" indent="0">
              <a:buNone/>
            </a:pPr>
            <a:r>
              <a:rPr lang="pl-PL" sz="2600" dirty="0" smtClean="0"/>
              <a:t>Władze </a:t>
            </a:r>
            <a:r>
              <a:rPr lang="pl-PL" sz="2600" dirty="0"/>
              <a:t>państwowe uwzględniać muszą też specyficzne potrzeby tych rodzin, które znalazły się w sytuacjach nietypowych, szczególnych, niepełnych, wychowujących dzieci niepełnosprawne, borykających się z trudnościami zewnętrznymi. Szczególną troską powinny być otoczone rodziny </a:t>
            </a:r>
            <a:r>
              <a:rPr lang="pl-PL" sz="2600" dirty="0" smtClean="0"/>
              <a:t>wielodzietne.</a:t>
            </a:r>
          </a:p>
          <a:p>
            <a:pPr marL="0" indent="0">
              <a:buNone/>
            </a:pPr>
            <a:r>
              <a:rPr lang="pl-PL" sz="2600" dirty="0" smtClean="0"/>
              <a:t>Wszelkie </a:t>
            </a:r>
            <a:r>
              <a:rPr lang="pl-PL" sz="2600" dirty="0"/>
              <a:t>działania władzy wobec rodziny winny odpowiadać zasadzie pomocniczości: wszędzie tam, gdzie rodzina jest samowystarczalna, nie należy jej wyręczać.</a:t>
            </a:r>
            <a:endParaRPr lang="en-US" sz="2600" dirty="0"/>
          </a:p>
        </p:txBody>
      </p:sp>
      <p:pic>
        <p:nvPicPr>
          <p:cNvPr id="5" name="Symbol zastępczy zawartości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419600" y="2590800"/>
            <a:ext cx="4511636" cy="2896945"/>
          </a:xfrm>
        </p:spPr>
      </p:pic>
    </p:spTree>
    <p:extLst>
      <p:ext uri="{BB962C8B-B14F-4D97-AF65-F5344CB8AC3E}">
        <p14:creationId xmlns:p14="http://schemas.microsoft.com/office/powerpoint/2010/main" val="2721290874"/>
      </p:ext>
    </p:extLst>
  </p:cSld>
  <p:clrMapOvr>
    <a:masterClrMapping/>
  </p:clrMapOvr>
  <mc:AlternateContent xmlns:mc="http://schemas.openxmlformats.org/markup-compatibility/2006" xmlns:p14="http://schemas.microsoft.com/office/powerpoint/2010/main">
    <mc:Choice Requires="p14">
      <p:transition spd="slow" p14:dur="1100" advTm="31356">
        <p14:switch dir="r"/>
      </p:transition>
    </mc:Choice>
    <mc:Fallback xmlns="">
      <p:transition spd="slow" advTm="31356">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a:t>Jan Paweł II-Orędownik </a:t>
            </a:r>
            <a:r>
              <a:rPr lang="pl-PL" sz="4800" dirty="0" smtClean="0"/>
              <a:t>rodzin </a:t>
            </a:r>
            <a:endParaRPr lang="en-US" sz="4800" dirty="0"/>
          </a:p>
        </p:txBody>
      </p:sp>
      <p:sp>
        <p:nvSpPr>
          <p:cNvPr id="3" name="Symbol zastępczy zawartości 2"/>
          <p:cNvSpPr>
            <a:spLocks noGrp="1"/>
          </p:cNvSpPr>
          <p:nvPr>
            <p:ph sz="quarter" idx="13"/>
          </p:nvPr>
        </p:nvSpPr>
        <p:spPr>
          <a:xfrm>
            <a:off x="676655" y="1981200"/>
            <a:ext cx="3822192" cy="4145280"/>
          </a:xfrm>
        </p:spPr>
        <p:txBody>
          <a:bodyPr>
            <a:normAutofit/>
          </a:bodyPr>
          <a:lstStyle/>
          <a:p>
            <a:pPr marL="0" indent="0">
              <a:buNone/>
            </a:pPr>
            <a:r>
              <a:rPr lang="pl-PL" dirty="0"/>
              <a:t>Szczególnym wyrazem troski o rodzinę była inicjatywa </a:t>
            </a:r>
            <a:r>
              <a:rPr lang="pl-PL" b="1" dirty="0"/>
              <a:t>Światowych Spotkań Rodziny</a:t>
            </a:r>
            <a:r>
              <a:rPr lang="pl-PL" dirty="0"/>
              <a:t>. Pierwsze z nich odbyło się w 1994 roku w Rzymie. Z tej okazji Ojciec Święty wystosował specjalny </a:t>
            </a:r>
            <a:r>
              <a:rPr lang="pl-PL" i="1" dirty="0"/>
              <a:t>List do</a:t>
            </a:r>
            <a:r>
              <a:rPr lang="pl-PL" dirty="0"/>
              <a:t> </a:t>
            </a:r>
            <a:r>
              <a:rPr lang="pl-PL" i="1" dirty="0"/>
              <a:t>rodzin</a:t>
            </a:r>
            <a:r>
              <a:rPr lang="pl-PL" dirty="0"/>
              <a:t>, w którym poruszył najistotniejsze problemy i perspektywy rodziny.</a:t>
            </a:r>
            <a:endParaRPr lang="en-US" dirty="0"/>
          </a:p>
        </p:txBody>
      </p:sp>
      <p:pic>
        <p:nvPicPr>
          <p:cNvPr id="5" name="Symbol zastępczy zawartości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029200" y="2667000"/>
            <a:ext cx="3298825" cy="3358586"/>
          </a:xfrm>
        </p:spPr>
      </p:pic>
    </p:spTree>
    <p:custDataLst>
      <p:tags r:id="rId1"/>
    </p:custDataLst>
    <p:extLst>
      <p:ext uri="{BB962C8B-B14F-4D97-AF65-F5344CB8AC3E}">
        <p14:creationId xmlns:p14="http://schemas.microsoft.com/office/powerpoint/2010/main" val="956570617"/>
      </p:ext>
    </p:extLst>
  </p:cSld>
  <p:clrMapOvr>
    <a:masterClrMapping/>
  </p:clrMapOvr>
  <mc:AlternateContent xmlns:mc="http://schemas.openxmlformats.org/markup-compatibility/2006" xmlns:p14="http://schemas.microsoft.com/office/powerpoint/2010/main">
    <mc:Choice Requires="p14">
      <p:transition spd="slow" p14:dur="1200" advTm="16071">
        <p14:flip dir="r"/>
      </p:transition>
    </mc:Choice>
    <mc:Fallback xmlns="">
      <p:transition spd="slow" advTm="1607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a:t>Jan Paweł II-Orędownik </a:t>
            </a:r>
            <a:r>
              <a:rPr lang="pl-PL" sz="4800" dirty="0" smtClean="0"/>
              <a:t>rodzin </a:t>
            </a:r>
            <a:endParaRPr lang="en-US" sz="4800" dirty="0"/>
          </a:p>
        </p:txBody>
      </p:sp>
      <p:sp>
        <p:nvSpPr>
          <p:cNvPr id="3" name="Symbol zastępczy zawartości 2"/>
          <p:cNvSpPr>
            <a:spLocks noGrp="1"/>
          </p:cNvSpPr>
          <p:nvPr>
            <p:ph sz="quarter" idx="13"/>
          </p:nvPr>
        </p:nvSpPr>
        <p:spPr>
          <a:xfrm>
            <a:off x="685800" y="2362200"/>
            <a:ext cx="3822192" cy="3992880"/>
          </a:xfrm>
        </p:spPr>
        <p:txBody>
          <a:bodyPr>
            <a:normAutofit fontScale="92500" lnSpcReduction="10000"/>
          </a:bodyPr>
          <a:lstStyle/>
          <a:p>
            <a:pPr marL="0" indent="0">
              <a:buNone/>
            </a:pPr>
            <a:r>
              <a:rPr lang="pl-PL" dirty="0" smtClean="0"/>
              <a:t>„Drogie </a:t>
            </a:r>
            <a:r>
              <a:rPr lang="pl-PL" dirty="0"/>
              <a:t>rodziny, często proście w modlitwie o pomoc Panny Maryi i Świętego Józefa, aby nauczyli was przyjmować miłość Boga, tak jak oni ją przyjęli. Nie jest łatwo, zwłaszcza dziś, żyć waszym powołaniem, lecz rzeczywistość miłości jest wspaniała, jest jedyną siłą, która może naprawdę przemienić </a:t>
            </a:r>
            <a:r>
              <a:rPr lang="pl-PL" dirty="0" smtClean="0"/>
              <a:t>świat”.</a:t>
            </a:r>
            <a:endParaRPr lang="en-US" dirty="0"/>
          </a:p>
        </p:txBody>
      </p:sp>
      <p:pic>
        <p:nvPicPr>
          <p:cNvPr id="5" name="Symbol zastępczy zawartości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5562600" y="2286000"/>
            <a:ext cx="2354453" cy="3918821"/>
          </a:xfrm>
        </p:spPr>
      </p:pic>
    </p:spTree>
    <p:extLst>
      <p:ext uri="{BB962C8B-B14F-4D97-AF65-F5344CB8AC3E}">
        <p14:creationId xmlns:p14="http://schemas.microsoft.com/office/powerpoint/2010/main" val="656746791"/>
      </p:ext>
    </p:extLst>
  </p:cSld>
  <p:clrMapOvr>
    <a:masterClrMapping/>
  </p:clrMapOvr>
  <p:transition spd="slow" advTm="20963">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a:t>Jan Paweł II-Orędownik </a:t>
            </a:r>
            <a:r>
              <a:rPr lang="pl-PL" sz="4800" dirty="0" smtClean="0"/>
              <a:t>rodzin </a:t>
            </a:r>
            <a:endParaRPr lang="en-US" sz="4800" dirty="0"/>
          </a:p>
        </p:txBody>
      </p:sp>
      <p:sp>
        <p:nvSpPr>
          <p:cNvPr id="3" name="Symbol zastępczy zawartości 2"/>
          <p:cNvSpPr>
            <a:spLocks noGrp="1"/>
          </p:cNvSpPr>
          <p:nvPr>
            <p:ph sz="quarter" idx="13"/>
          </p:nvPr>
        </p:nvSpPr>
        <p:spPr/>
        <p:txBody>
          <a:bodyPr>
            <a:noAutofit/>
          </a:bodyPr>
          <a:lstStyle/>
          <a:p>
            <a:pPr marL="0" indent="0">
              <a:buNone/>
            </a:pPr>
            <a:r>
              <a:rPr lang="pl-PL" sz="3200" dirty="0" smtClean="0"/>
              <a:t>„Miłość </a:t>
            </a:r>
            <a:r>
              <a:rPr lang="pl-PL" sz="3200" dirty="0"/>
              <a:t>mi wszystko wyjaśniła,</a:t>
            </a:r>
            <a:br>
              <a:rPr lang="pl-PL" sz="3200" dirty="0"/>
            </a:br>
            <a:r>
              <a:rPr lang="pl-PL" sz="3200" dirty="0"/>
              <a:t>Miłość wszystko </a:t>
            </a:r>
            <a:r>
              <a:rPr lang="pl-PL" sz="3200" dirty="0" smtClean="0"/>
              <a:t>rozwiązała-dlatego </a:t>
            </a:r>
            <a:r>
              <a:rPr lang="pl-PL" sz="3200" dirty="0"/>
              <a:t>uwielbiam tę Miłość,</a:t>
            </a:r>
            <a:br>
              <a:rPr lang="pl-PL" sz="3200" dirty="0"/>
            </a:br>
            <a:r>
              <a:rPr lang="pl-PL" sz="3200" dirty="0"/>
              <a:t>gdziekolwiek by </a:t>
            </a:r>
            <a:r>
              <a:rPr lang="pl-PL" sz="3200" dirty="0" smtClean="0"/>
              <a:t>przebywała”.</a:t>
            </a:r>
            <a:endParaRPr lang="en-US" sz="3200" dirty="0"/>
          </a:p>
        </p:txBody>
      </p:sp>
      <p:pic>
        <p:nvPicPr>
          <p:cNvPr id="5" name="Symbol zastępczy zawartości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48200" y="2133600"/>
            <a:ext cx="3256603" cy="4161793"/>
          </a:xfrm>
        </p:spPr>
      </p:pic>
    </p:spTree>
    <p:extLst>
      <p:ext uri="{BB962C8B-B14F-4D97-AF65-F5344CB8AC3E}">
        <p14:creationId xmlns:p14="http://schemas.microsoft.com/office/powerpoint/2010/main" val="4231122182"/>
      </p:ext>
    </p:extLst>
  </p:cSld>
  <p:clrMapOvr>
    <a:masterClrMapping/>
  </p:clrMapOvr>
  <mc:AlternateContent xmlns:mc="http://schemas.openxmlformats.org/markup-compatibility/2006" xmlns:p14="http://schemas.microsoft.com/office/powerpoint/2010/main">
    <mc:Choice Requires="p14">
      <p:transition spd="slow" p14:dur="2000" advTm="8851">
        <p14:ferris dir="l"/>
      </p:transition>
    </mc:Choice>
    <mc:Fallback xmlns="">
      <p:transition spd="slow" advTm="8851">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a:t>Jan Paweł II-Orędownik </a:t>
            </a:r>
            <a:r>
              <a:rPr lang="pl-PL" sz="4800" dirty="0" smtClean="0"/>
              <a:t>rodzin </a:t>
            </a:r>
            <a:endParaRPr lang="en-US" sz="4800" dirty="0"/>
          </a:p>
        </p:txBody>
      </p:sp>
      <p:sp>
        <p:nvSpPr>
          <p:cNvPr id="3" name="Symbol zastępczy zawartości 2"/>
          <p:cNvSpPr>
            <a:spLocks noGrp="1"/>
          </p:cNvSpPr>
          <p:nvPr>
            <p:ph sz="quarter" idx="13"/>
          </p:nvPr>
        </p:nvSpPr>
        <p:spPr/>
        <p:txBody>
          <a:bodyPr>
            <a:normAutofit/>
          </a:bodyPr>
          <a:lstStyle/>
          <a:p>
            <a:pPr marL="0" indent="0">
              <a:buNone/>
            </a:pPr>
            <a:r>
              <a:rPr lang="pl-PL" sz="4000" dirty="0" smtClean="0"/>
              <a:t>Niech Chrystus będzie siłą i wsparciem rodziny.</a:t>
            </a:r>
            <a:endParaRPr lang="en-US" sz="4000" dirty="0"/>
          </a:p>
        </p:txBody>
      </p:sp>
      <p:pic>
        <p:nvPicPr>
          <p:cNvPr id="7" name="Symbol zastępczy zawartości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419600" y="2590800"/>
            <a:ext cx="2698246" cy="3709018"/>
          </a:xfrm>
        </p:spPr>
      </p:pic>
    </p:spTree>
    <p:extLst>
      <p:ext uri="{BB962C8B-B14F-4D97-AF65-F5344CB8AC3E}">
        <p14:creationId xmlns:p14="http://schemas.microsoft.com/office/powerpoint/2010/main" val="4011536373"/>
      </p:ext>
    </p:extLst>
  </p:cSld>
  <p:clrMapOvr>
    <a:masterClrMapping/>
  </p:clrMapOvr>
  <mc:AlternateContent xmlns:mc="http://schemas.openxmlformats.org/markup-compatibility/2006" xmlns:p14="http://schemas.microsoft.com/office/powerpoint/2010/main">
    <mc:Choice Requires="p14">
      <p:transition spd="slow" p14:dur="1600" advTm="6374">
        <p14:gallery dir="l"/>
      </p:transition>
    </mc:Choice>
    <mc:Fallback xmlns="">
      <p:transition spd="slow" advTm="6374">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a:t>Jan Paweł II-Orędownik </a:t>
            </a:r>
            <a:r>
              <a:rPr lang="pl-PL" sz="4800" dirty="0" smtClean="0"/>
              <a:t>rodzin</a:t>
            </a:r>
            <a:endParaRPr lang="en-US" sz="4800" dirty="0"/>
          </a:p>
        </p:txBody>
      </p:sp>
      <p:sp>
        <p:nvSpPr>
          <p:cNvPr id="3" name="Symbol zastępczy zawartości 2"/>
          <p:cNvSpPr>
            <a:spLocks noGrp="1"/>
          </p:cNvSpPr>
          <p:nvPr>
            <p:ph sz="quarter" idx="13"/>
          </p:nvPr>
        </p:nvSpPr>
        <p:spPr/>
        <p:txBody>
          <a:bodyPr>
            <a:normAutofit/>
          </a:bodyPr>
          <a:lstStyle/>
          <a:p>
            <a:pPr marL="0" indent="0">
              <a:buNone/>
            </a:pPr>
            <a:r>
              <a:rPr lang="pl-PL" sz="3600" dirty="0" smtClean="0"/>
              <a:t>Niech Jan Paweł II oręduje za wszystkimi rodzinami na całym świecie.</a:t>
            </a:r>
            <a:endParaRPr lang="en-US" sz="3600" dirty="0"/>
          </a:p>
        </p:txBody>
      </p:sp>
      <p:pic>
        <p:nvPicPr>
          <p:cNvPr id="5" name="Symbol zastępczy zawartości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48200" y="2971800"/>
            <a:ext cx="4058727" cy="2272887"/>
          </a:xfrm>
        </p:spPr>
      </p:pic>
    </p:spTree>
    <p:extLst>
      <p:ext uri="{BB962C8B-B14F-4D97-AF65-F5344CB8AC3E}">
        <p14:creationId xmlns:p14="http://schemas.microsoft.com/office/powerpoint/2010/main" val="1390800684"/>
      </p:ext>
    </p:extLst>
  </p:cSld>
  <p:clrMapOvr>
    <a:masterClrMapping/>
  </p:clrMapOvr>
  <mc:AlternateContent xmlns:mc="http://schemas.openxmlformats.org/markup-compatibility/2006" xmlns:p14="http://schemas.microsoft.com/office/powerpoint/2010/main">
    <mc:Choice Requires="p14">
      <p:transition spd="slow" p14:dur="1400" advTm="6939">
        <p14:ripple/>
      </p:transition>
    </mc:Choice>
    <mc:Fallback xmlns="">
      <p:transition spd="slow" advTm="6939">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smtClean="0"/>
              <a:t>Jan Paweł II-Orędownik rodzin </a:t>
            </a:r>
            <a:endParaRPr lang="en-US" sz="4800" dirty="0"/>
          </a:p>
        </p:txBody>
      </p:sp>
      <p:sp>
        <p:nvSpPr>
          <p:cNvPr id="3" name="Symbol zastępczy zawartości 2"/>
          <p:cNvSpPr>
            <a:spLocks noGrp="1"/>
          </p:cNvSpPr>
          <p:nvPr>
            <p:ph sz="quarter" idx="13"/>
          </p:nvPr>
        </p:nvSpPr>
        <p:spPr/>
        <p:txBody>
          <a:bodyPr>
            <a:normAutofit/>
          </a:bodyPr>
          <a:lstStyle/>
          <a:p>
            <a:pPr marL="0" indent="0">
              <a:buNone/>
            </a:pPr>
            <a:r>
              <a:rPr lang="pl-PL" sz="4000" dirty="0"/>
              <a:t>Rodzi­na Bo­giem sil­na, </a:t>
            </a:r>
            <a:r>
              <a:rPr lang="pl-PL" sz="4000" dirty="0" smtClean="0"/>
              <a:t>staje </a:t>
            </a:r>
            <a:r>
              <a:rPr lang="pl-PL" sz="4000" dirty="0"/>
              <a:t>się siłą człowieka i całego narodu. </a:t>
            </a:r>
            <a:endParaRPr lang="en-US" sz="4000" dirty="0"/>
          </a:p>
        </p:txBody>
      </p:sp>
      <p:pic>
        <p:nvPicPr>
          <p:cNvPr id="5" name="Symbol zastępczy zawartości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410200" y="2895600"/>
            <a:ext cx="3094692" cy="2593181"/>
          </a:xfrm>
        </p:spPr>
      </p:pic>
    </p:spTree>
    <p:custDataLst>
      <p:tags r:id="rId1"/>
    </p:custDataLst>
    <p:extLst>
      <p:ext uri="{BB962C8B-B14F-4D97-AF65-F5344CB8AC3E}">
        <p14:creationId xmlns:p14="http://schemas.microsoft.com/office/powerpoint/2010/main" val="838493291"/>
      </p:ext>
    </p:extLst>
  </p:cSld>
  <p:clrMapOvr>
    <a:masterClrMapping/>
  </p:clrMapOvr>
  <mc:AlternateContent xmlns:mc="http://schemas.openxmlformats.org/markup-compatibility/2006" xmlns:p14="http://schemas.microsoft.com/office/powerpoint/2010/main">
    <mc:Choice Requires="p14">
      <p:transition spd="med" p14:dur="700" advTm="7207">
        <p:fade/>
      </p:transition>
    </mc:Choice>
    <mc:Fallback xmlns="">
      <p:transition spd="med" advTm="720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799" y="848436"/>
            <a:ext cx="4362166" cy="4362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ostokąt 3"/>
          <p:cNvSpPr/>
          <p:nvPr/>
        </p:nvSpPr>
        <p:spPr>
          <a:xfrm>
            <a:off x="1347420" y="5574267"/>
            <a:ext cx="6086923" cy="523220"/>
          </a:xfrm>
          <a:prstGeom prst="rect">
            <a:avLst/>
          </a:prstGeom>
        </p:spPr>
        <p:txBody>
          <a:bodyPr wrap="none">
            <a:spAutoFit/>
          </a:bodyPr>
          <a:lstStyle/>
          <a:p>
            <a:r>
              <a:rPr lang="pl-PL" sz="2800" dirty="0" smtClean="0"/>
              <a:t>Święty Janie Pawle II módl się za nami. </a:t>
            </a:r>
            <a:endParaRPr lang="en-US" sz="2800" dirty="0"/>
          </a:p>
        </p:txBody>
      </p:sp>
    </p:spTree>
    <p:extLst>
      <p:ext uri="{BB962C8B-B14F-4D97-AF65-F5344CB8AC3E}">
        <p14:creationId xmlns:p14="http://schemas.microsoft.com/office/powerpoint/2010/main" val="1579486221"/>
      </p:ext>
    </p:extLst>
  </p:cSld>
  <p:clrMapOvr>
    <a:masterClrMapping/>
  </p:clrMapOvr>
  <mc:AlternateContent xmlns:mc="http://schemas.openxmlformats.org/markup-compatibility/2006" xmlns:p14="http://schemas.microsoft.com/office/powerpoint/2010/main">
    <mc:Choice Requires="p14">
      <p:transition spd="slow" p14:dur="900" advTm="5319">
        <p14:warp dir="in"/>
      </p:transition>
    </mc:Choice>
    <mc:Fallback xmlns="">
      <p:transition spd="slow" advTm="5319">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p:txBody>
          <a:bodyPr>
            <a:normAutofit/>
          </a:bodyPr>
          <a:lstStyle/>
          <a:p>
            <a:r>
              <a:rPr lang="pl-PL" sz="4800" dirty="0"/>
              <a:t>Jan Paweł II-Orędownik </a:t>
            </a:r>
            <a:r>
              <a:rPr lang="pl-PL" sz="4800" dirty="0" smtClean="0"/>
              <a:t>rodzin </a:t>
            </a:r>
            <a:endParaRPr lang="en-US" sz="4800" dirty="0"/>
          </a:p>
        </p:txBody>
      </p:sp>
      <p:sp>
        <p:nvSpPr>
          <p:cNvPr id="10" name="Symbol zastępczy zawartości 9"/>
          <p:cNvSpPr>
            <a:spLocks noGrp="1"/>
          </p:cNvSpPr>
          <p:nvPr>
            <p:ph sz="quarter" idx="13"/>
          </p:nvPr>
        </p:nvSpPr>
        <p:spPr/>
        <p:txBody>
          <a:bodyPr>
            <a:normAutofit/>
          </a:bodyPr>
          <a:lstStyle/>
          <a:p>
            <a:pPr marL="0" indent="0">
              <a:buNone/>
            </a:pPr>
            <a:r>
              <a:rPr lang="pl-PL" sz="2800" dirty="0" smtClean="0"/>
              <a:t>„We </a:t>
            </a:r>
            <a:r>
              <a:rPr lang="pl-PL" sz="2800" dirty="0"/>
              <a:t>czci niech będzie małżeństwo pod każdym względem i łoże nieskalane, gdyż rozpustników i cudzołożników osądzi </a:t>
            </a:r>
            <a:r>
              <a:rPr lang="pl-PL" sz="2800" dirty="0" smtClean="0"/>
              <a:t>Bóg”. Hbr13, 4  </a:t>
            </a:r>
            <a:endParaRPr lang="en-US" sz="2800" dirty="0"/>
          </a:p>
        </p:txBody>
      </p:sp>
      <p:pic>
        <p:nvPicPr>
          <p:cNvPr id="14" name="Symbol zastępczy zawartości 13"/>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648200" y="2590800"/>
            <a:ext cx="4371975" cy="3278981"/>
          </a:xfrm>
        </p:spPr>
      </p:pic>
    </p:spTree>
    <p:extLst>
      <p:ext uri="{BB962C8B-B14F-4D97-AF65-F5344CB8AC3E}">
        <p14:creationId xmlns:p14="http://schemas.microsoft.com/office/powerpoint/2010/main" val="1185421847"/>
      </p:ext>
    </p:extLst>
  </p:cSld>
  <p:clrMapOvr>
    <a:masterClrMapping/>
  </p:clrMapOvr>
  <mc:AlternateContent xmlns:mc="http://schemas.openxmlformats.org/markup-compatibility/2006" xmlns:p14="http://schemas.microsoft.com/office/powerpoint/2010/main">
    <mc:Choice Requires="p14">
      <p:transition spd="slow" p14:dur="3400" advTm="9359">
        <p14:reveal/>
      </p:transition>
    </mc:Choice>
    <mc:Fallback xmlns="">
      <p:transition spd="slow" advTm="9359">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a:bodyPr>
          <a:lstStyle/>
          <a:p>
            <a:r>
              <a:rPr lang="pl-PL" sz="4800" dirty="0"/>
              <a:t>Jan Paweł II-Orędownik </a:t>
            </a:r>
            <a:r>
              <a:rPr lang="pl-PL" sz="4800" dirty="0" smtClean="0"/>
              <a:t>rodzin </a:t>
            </a:r>
            <a:endParaRPr lang="en-US" sz="4800" dirty="0"/>
          </a:p>
        </p:txBody>
      </p:sp>
      <p:pic>
        <p:nvPicPr>
          <p:cNvPr id="10" name="Symbol zastępczy zawartości 9"/>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5486400" y="2286000"/>
            <a:ext cx="3013030" cy="4108995"/>
          </a:xfrm>
        </p:spPr>
      </p:pic>
      <p:sp>
        <p:nvSpPr>
          <p:cNvPr id="9" name="Symbol zastępczy zawartości 8"/>
          <p:cNvSpPr>
            <a:spLocks noGrp="1"/>
          </p:cNvSpPr>
          <p:nvPr>
            <p:ph sz="quarter" idx="14"/>
          </p:nvPr>
        </p:nvSpPr>
        <p:spPr>
          <a:xfrm>
            <a:off x="381000" y="1905000"/>
            <a:ext cx="4343400" cy="4572000"/>
          </a:xfrm>
        </p:spPr>
        <p:txBody>
          <a:bodyPr>
            <a:normAutofit fontScale="92500"/>
          </a:bodyPr>
          <a:lstStyle/>
          <a:p>
            <a:pPr marL="0" indent="0">
              <a:buNone/>
            </a:pPr>
            <a:r>
              <a:rPr lang="pl-PL" dirty="0" smtClean="0"/>
              <a:t>„Głosić wspaniałą nowinę o </a:t>
            </a:r>
            <a:r>
              <a:rPr lang="pl-PL" dirty="0"/>
              <a:t>rodzinie, która ma swe korzenie w Sercu Boga Stworzyciela, to szlachetna i bardzo istotna misja. Rodzina oparta na małżeństwie jest niezastąpioną instytucją naturalną i podstawowym elementem wspólnego dobra każdego społeczeństwa. Rodzina jest niezastąpiona, a niszcząc ją przynosi się niepowetowane szkody </a:t>
            </a:r>
            <a:r>
              <a:rPr lang="pl-PL" dirty="0" smtClean="0"/>
              <a:t>społeczeństwu”.</a:t>
            </a:r>
            <a:endParaRPr lang="pl-PL" dirty="0"/>
          </a:p>
          <a:p>
            <a:pPr marL="0" indent="0">
              <a:buNone/>
            </a:pPr>
            <a:r>
              <a:rPr lang="pl-PL" dirty="0"/>
              <a:t>Jan Paweł II - Watykan 20.11.2004</a:t>
            </a:r>
            <a:endParaRPr lang="en-US" dirty="0"/>
          </a:p>
        </p:txBody>
      </p:sp>
    </p:spTree>
    <p:extLst>
      <p:ext uri="{BB962C8B-B14F-4D97-AF65-F5344CB8AC3E}">
        <p14:creationId xmlns:p14="http://schemas.microsoft.com/office/powerpoint/2010/main" val="2603687268"/>
      </p:ext>
    </p:extLst>
  </p:cSld>
  <p:clrMapOvr>
    <a:masterClrMapping/>
  </p:clrMapOvr>
  <mc:AlternateContent xmlns:mc="http://schemas.openxmlformats.org/markup-compatibility/2006" xmlns:p14="http://schemas.microsoft.com/office/powerpoint/2010/main">
    <mc:Choice Requires="p14">
      <p:transition spd="slow" p14:dur="1500" advTm="23752">
        <p:split orient="vert"/>
      </p:transition>
    </mc:Choice>
    <mc:Fallback xmlns="">
      <p:transition spd="slow" advTm="23752">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a:t>Jan Paweł II-Orędownik </a:t>
            </a:r>
            <a:r>
              <a:rPr lang="pl-PL" sz="4800" dirty="0" smtClean="0"/>
              <a:t>rodzin </a:t>
            </a:r>
            <a:endParaRPr lang="en-US" sz="4800" dirty="0"/>
          </a:p>
        </p:txBody>
      </p:sp>
      <p:sp>
        <p:nvSpPr>
          <p:cNvPr id="3" name="Symbol zastępczy zawartości 2"/>
          <p:cNvSpPr>
            <a:spLocks noGrp="1"/>
          </p:cNvSpPr>
          <p:nvPr>
            <p:ph sz="quarter" idx="13"/>
          </p:nvPr>
        </p:nvSpPr>
        <p:spPr>
          <a:xfrm>
            <a:off x="304800" y="1981200"/>
            <a:ext cx="3965447" cy="4343400"/>
          </a:xfrm>
        </p:spPr>
        <p:txBody>
          <a:bodyPr>
            <a:normAutofit/>
          </a:bodyPr>
          <a:lstStyle/>
          <a:p>
            <a:pPr marL="0" indent="0">
              <a:buNone/>
            </a:pPr>
            <a:r>
              <a:rPr lang="pl-PL" dirty="0"/>
              <a:t>"Wiemy, że rodzina jest pierwszą i podstawową ludzką wspólnotą. Jest środowiskiem życia i środowiskiem miłości. Życie całych społeczeństw, narodów, państw, Kościoła, zależy od tego, czy rodzina jest pośród nich prawdziwym środowiskiem życia i środowiskiem </a:t>
            </a:r>
            <a:r>
              <a:rPr lang="pl-PL" dirty="0" smtClean="0"/>
              <a:t>miłości”.</a:t>
            </a:r>
            <a:endParaRPr lang="en-US" dirty="0"/>
          </a:p>
        </p:txBody>
      </p:sp>
      <p:pic>
        <p:nvPicPr>
          <p:cNvPr id="5" name="Symbol zastępczy zawartości 4"/>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191000" y="2286000"/>
            <a:ext cx="4724400" cy="3396515"/>
          </a:xfrm>
        </p:spPr>
      </p:pic>
    </p:spTree>
    <p:custDataLst>
      <p:tags r:id="rId1"/>
    </p:custDataLst>
    <p:extLst>
      <p:ext uri="{BB962C8B-B14F-4D97-AF65-F5344CB8AC3E}">
        <p14:creationId xmlns:p14="http://schemas.microsoft.com/office/powerpoint/2010/main" val="32287353"/>
      </p:ext>
    </p:extLst>
  </p:cSld>
  <p:clrMapOvr>
    <a:masterClrMapping/>
  </p:clrMapOvr>
  <mc:AlternateContent xmlns:mc="http://schemas.openxmlformats.org/markup-compatibility/2006" xmlns:p14="http://schemas.microsoft.com/office/powerpoint/2010/main">
    <mc:Choice Requires="p14">
      <p:transition spd="slow" p14:dur="1400" advTm="16136">
        <p14:doors dir="vert"/>
      </p:transition>
    </mc:Choice>
    <mc:Fallback xmlns="">
      <p:transition spd="slow" advTm="1613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a:t>Jan Paweł II-Orędownik </a:t>
            </a:r>
            <a:r>
              <a:rPr lang="pl-PL" sz="4800" dirty="0" smtClean="0"/>
              <a:t>rodzin </a:t>
            </a:r>
            <a:endParaRPr lang="en-US" sz="4800" dirty="0"/>
          </a:p>
        </p:txBody>
      </p:sp>
      <p:sp>
        <p:nvSpPr>
          <p:cNvPr id="3" name="Symbol zastępczy zawartości 2"/>
          <p:cNvSpPr>
            <a:spLocks noGrp="1"/>
          </p:cNvSpPr>
          <p:nvPr>
            <p:ph sz="quarter" idx="13"/>
          </p:nvPr>
        </p:nvSpPr>
        <p:spPr>
          <a:xfrm>
            <a:off x="381000" y="1828800"/>
            <a:ext cx="4117847" cy="4297680"/>
          </a:xfrm>
        </p:spPr>
        <p:txBody>
          <a:bodyPr>
            <a:normAutofit fontScale="92500" lnSpcReduction="20000"/>
          </a:bodyPr>
          <a:lstStyle/>
          <a:p>
            <a:pPr marL="0" indent="0">
              <a:buNone/>
            </a:pPr>
            <a:r>
              <a:rPr lang="pl-PL" dirty="0" smtClean="0"/>
              <a:t>„Rodzina </a:t>
            </a:r>
            <a:r>
              <a:rPr lang="pl-PL" dirty="0"/>
              <a:t>jest powołana, aby spełniać swoje zadania w ciągu całego życia swoich członków, od narodzin do śmierci. Jest prawdziwym „sanktuarium życia (...) miejscem, w którym życie, dar Boga, może w sposób właściwy być przyjęte i chronione przed licznymi atakami, na które jest ono wystawione, może też rozwijać się zgodnie z wymogami prawdziwego ludzkiego </a:t>
            </a:r>
            <a:r>
              <a:rPr lang="pl-PL" dirty="0" smtClean="0"/>
              <a:t>wzrostu”.</a:t>
            </a:r>
          </a:p>
          <a:p>
            <a:pPr marL="0" indent="0">
              <a:buNone/>
            </a:pPr>
            <a:r>
              <a:rPr lang="pl-PL" dirty="0" smtClean="0"/>
              <a:t>JAN </a:t>
            </a:r>
            <a:r>
              <a:rPr lang="pl-PL" dirty="0"/>
              <a:t>PAWEŁ II, </a:t>
            </a:r>
            <a:r>
              <a:rPr lang="pl-PL" dirty="0" err="1" smtClean="0"/>
              <a:t>Centesimus</a:t>
            </a:r>
            <a:r>
              <a:rPr lang="pl-PL" dirty="0" smtClean="0"/>
              <a:t> </a:t>
            </a:r>
            <a:r>
              <a:rPr lang="pl-PL" dirty="0" err="1" smtClean="0"/>
              <a:t>annus</a:t>
            </a:r>
            <a:endParaRPr lang="en-US" dirty="0"/>
          </a:p>
        </p:txBody>
      </p:sp>
      <p:pic>
        <p:nvPicPr>
          <p:cNvPr id="5" name="Symbol zastępczy zawartości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279999" y="2590800"/>
            <a:ext cx="4864001" cy="2895600"/>
          </a:xfrm>
        </p:spPr>
      </p:pic>
    </p:spTree>
    <p:extLst>
      <p:ext uri="{BB962C8B-B14F-4D97-AF65-F5344CB8AC3E}">
        <p14:creationId xmlns:p14="http://schemas.microsoft.com/office/powerpoint/2010/main" val="3633180886"/>
      </p:ext>
    </p:extLst>
  </p:cSld>
  <p:clrMapOvr>
    <a:masterClrMapping/>
  </p:clrMapOvr>
  <mc:AlternateContent xmlns:mc="http://schemas.openxmlformats.org/markup-compatibility/2006" xmlns:p14="http://schemas.microsoft.com/office/powerpoint/2010/main">
    <mc:Choice Requires="p14">
      <p:transition spd="slow" p14:dur="1600" advTm="25978">
        <p:blinds dir="vert"/>
      </p:transition>
    </mc:Choice>
    <mc:Fallback xmlns="">
      <p:transition spd="slow" advTm="25978">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a:t>Jan Paweł II-Orędownik </a:t>
            </a:r>
            <a:r>
              <a:rPr lang="pl-PL" sz="4800" dirty="0" smtClean="0"/>
              <a:t>rodzin </a:t>
            </a:r>
            <a:endParaRPr lang="en-US" sz="4800" dirty="0"/>
          </a:p>
        </p:txBody>
      </p:sp>
      <p:sp>
        <p:nvSpPr>
          <p:cNvPr id="3" name="Symbol zastępczy zawartości 2"/>
          <p:cNvSpPr>
            <a:spLocks noGrp="1"/>
          </p:cNvSpPr>
          <p:nvPr>
            <p:ph sz="quarter" idx="13"/>
          </p:nvPr>
        </p:nvSpPr>
        <p:spPr>
          <a:xfrm>
            <a:off x="457200" y="1905000"/>
            <a:ext cx="4041647" cy="4221480"/>
          </a:xfrm>
        </p:spPr>
        <p:txBody>
          <a:bodyPr>
            <a:noAutofit/>
          </a:bodyPr>
          <a:lstStyle/>
          <a:p>
            <a:pPr marL="0" indent="0">
              <a:buNone/>
            </a:pPr>
            <a:r>
              <a:rPr lang="pl-PL" sz="2000" dirty="0" smtClean="0"/>
              <a:t>„Dlatego </a:t>
            </a:r>
            <a:r>
              <a:rPr lang="pl-PL" sz="2000" dirty="0"/>
              <a:t>rodzina odgrywa decydującą i niezastąpioną rolę w kształtowaniu kultury życia. (...) Rodzina spełnia swoją misję głoszenia Ewangelii życia przede wszystkim przez wychowanie dzieci. Przez słowo i przykład, przez codzienne kontakty i decyzje, przez konkretne gesty i znaki rodzice uczą swoje dzieci autentycznej wolności, która się urzeczywistnia przez bezinteresowny dar z siebie, i rozwijają w nich szacunek dla innych, poczucie </a:t>
            </a:r>
            <a:r>
              <a:rPr lang="pl-PL" sz="2000" dirty="0" smtClean="0"/>
              <a:t>sprawiedliwości”.</a:t>
            </a:r>
          </a:p>
          <a:p>
            <a:pPr marL="0" indent="0">
              <a:buNone/>
            </a:pPr>
            <a:r>
              <a:rPr lang="en-US" sz="2000" dirty="0" err="1"/>
              <a:t>Encyklika</a:t>
            </a:r>
            <a:r>
              <a:rPr lang="en-US" sz="2000" dirty="0"/>
              <a:t> </a:t>
            </a:r>
            <a:r>
              <a:rPr lang="en-US" sz="2000" dirty="0" err="1"/>
              <a:t>Evangelium</a:t>
            </a:r>
            <a:r>
              <a:rPr lang="en-US" sz="2000" dirty="0"/>
              <a:t> Vitae</a:t>
            </a:r>
          </a:p>
        </p:txBody>
      </p:sp>
      <p:pic>
        <p:nvPicPr>
          <p:cNvPr id="5" name="Symbol zastępczy zawartości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105400" y="1828800"/>
            <a:ext cx="2913501" cy="4642178"/>
          </a:xfrm>
        </p:spPr>
      </p:pic>
    </p:spTree>
    <p:extLst>
      <p:ext uri="{BB962C8B-B14F-4D97-AF65-F5344CB8AC3E}">
        <p14:creationId xmlns:p14="http://schemas.microsoft.com/office/powerpoint/2010/main" val="2956296187"/>
      </p:ext>
    </p:extLst>
  </p:cSld>
  <p:clrMapOvr>
    <a:masterClrMapping/>
  </p:clrMapOvr>
  <mc:AlternateContent xmlns:mc="http://schemas.openxmlformats.org/markup-compatibility/2006" xmlns:p14="http://schemas.microsoft.com/office/powerpoint/2010/main">
    <mc:Choice Requires="p14">
      <p:transition spd="slow" p14:dur="1500" advTm="30427">
        <p14:window dir="vert"/>
      </p:transition>
    </mc:Choice>
    <mc:Fallback xmlns="">
      <p:transition spd="slow" advTm="30427">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a:t>Jan Paweł II-Orędownik </a:t>
            </a:r>
            <a:r>
              <a:rPr lang="pl-PL" sz="4800" dirty="0" smtClean="0"/>
              <a:t>rodzin </a:t>
            </a:r>
            <a:endParaRPr lang="en-US" sz="4800" dirty="0"/>
          </a:p>
        </p:txBody>
      </p:sp>
      <p:sp>
        <p:nvSpPr>
          <p:cNvPr id="3" name="Symbol zastępczy zawartości 2"/>
          <p:cNvSpPr>
            <a:spLocks noGrp="1"/>
          </p:cNvSpPr>
          <p:nvPr>
            <p:ph sz="quarter" idx="13"/>
          </p:nvPr>
        </p:nvSpPr>
        <p:spPr>
          <a:xfrm>
            <a:off x="304800" y="1828800"/>
            <a:ext cx="4495799" cy="4526280"/>
          </a:xfrm>
        </p:spPr>
        <p:txBody>
          <a:bodyPr>
            <a:normAutofit/>
          </a:bodyPr>
          <a:lstStyle/>
          <a:p>
            <a:pPr marL="0" indent="0" algn="ctr">
              <a:buNone/>
            </a:pPr>
            <a:r>
              <a:rPr lang="pl-PL" sz="2000" b="1" dirty="0"/>
              <a:t>Funkcje </a:t>
            </a:r>
            <a:r>
              <a:rPr lang="pl-PL" sz="2000" b="1" dirty="0" smtClean="0"/>
              <a:t>rodziny</a:t>
            </a:r>
          </a:p>
          <a:p>
            <a:pPr marL="0" indent="0">
              <a:buNone/>
            </a:pPr>
            <a:r>
              <a:rPr lang="pl-PL" sz="2000" dirty="0" smtClean="0"/>
              <a:t>W </a:t>
            </a:r>
            <a:r>
              <a:rPr lang="pl-PL" sz="2000" dirty="0"/>
              <a:t>świetle rozważań Jana Pawła II o rodzinie można wymienić </a:t>
            </a:r>
            <a:r>
              <a:rPr lang="pl-PL" sz="2000" dirty="0" smtClean="0"/>
              <a:t>cztery podstawowe </a:t>
            </a:r>
            <a:r>
              <a:rPr lang="pl-PL" sz="2000" dirty="0"/>
              <a:t>jej zadania:</a:t>
            </a:r>
          </a:p>
          <a:p>
            <a:r>
              <a:rPr lang="pl-PL" sz="2000" dirty="0"/>
              <a:t>tworzenie wspólnoty </a:t>
            </a:r>
            <a:r>
              <a:rPr lang="pl-PL" sz="2000" dirty="0" smtClean="0"/>
              <a:t>osób,</a:t>
            </a:r>
            <a:endParaRPr lang="pl-PL" sz="2000" dirty="0"/>
          </a:p>
          <a:p>
            <a:r>
              <a:rPr lang="pl-PL" sz="2000" dirty="0"/>
              <a:t>służba </a:t>
            </a:r>
            <a:r>
              <a:rPr lang="pl-PL" sz="2000" dirty="0" smtClean="0"/>
              <a:t>życiu,</a:t>
            </a:r>
            <a:endParaRPr lang="pl-PL" sz="2000" dirty="0"/>
          </a:p>
          <a:p>
            <a:r>
              <a:rPr lang="pl-PL" sz="2000" dirty="0"/>
              <a:t>udział w rozwoju </a:t>
            </a:r>
            <a:r>
              <a:rPr lang="pl-PL" sz="2000" dirty="0" smtClean="0"/>
              <a:t>społeczeństwa,</a:t>
            </a:r>
            <a:endParaRPr lang="pl-PL" sz="2000" dirty="0"/>
          </a:p>
          <a:p>
            <a:r>
              <a:rPr lang="pl-PL" sz="2000" dirty="0"/>
              <a:t>uczestnictwo w życiu i </a:t>
            </a:r>
            <a:r>
              <a:rPr lang="pl-PL" sz="2000"/>
              <a:t>posłannictwie </a:t>
            </a:r>
            <a:r>
              <a:rPr lang="pl-PL" sz="2000" smtClean="0"/>
              <a:t>Kościoła,</a:t>
            </a:r>
            <a:endParaRPr lang="pl-PL" sz="2000" dirty="0"/>
          </a:p>
          <a:p>
            <a:pPr marL="0" indent="0">
              <a:buNone/>
            </a:pPr>
            <a:r>
              <a:rPr lang="pl-PL" sz="2000" dirty="0"/>
              <a:t> Zasadniczym zadaniem rodziny jest służba życiu. Rodzina jest wspólnotą życia, a jej podstawową funkcją jest przekazywanie życia.</a:t>
            </a:r>
            <a:endParaRPr lang="en-US" sz="2000" dirty="0"/>
          </a:p>
        </p:txBody>
      </p:sp>
      <p:pic>
        <p:nvPicPr>
          <p:cNvPr id="5" name="Symbol zastępczy zawartości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953000" y="2286000"/>
            <a:ext cx="3991959" cy="4073428"/>
          </a:xfrm>
        </p:spPr>
      </p:pic>
    </p:spTree>
    <p:extLst>
      <p:ext uri="{BB962C8B-B14F-4D97-AF65-F5344CB8AC3E}">
        <p14:creationId xmlns:p14="http://schemas.microsoft.com/office/powerpoint/2010/main" val="3957305662"/>
      </p:ext>
    </p:extLst>
  </p:cSld>
  <p:clrMapOvr>
    <a:masterClrMapping/>
  </p:clrMapOvr>
  <mc:AlternateContent xmlns:mc="http://schemas.openxmlformats.org/markup-compatibility/2006" xmlns:p14="http://schemas.microsoft.com/office/powerpoint/2010/main">
    <mc:Choice Requires="p14">
      <p:transition spd="slow" p14:dur="1300" advTm="23635">
        <p14:pan dir="u"/>
      </p:transition>
    </mc:Choice>
    <mc:Fallback xmlns="">
      <p:transition spd="slow" advTm="23635">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a:t>Jan Paweł II-Orędownik </a:t>
            </a:r>
            <a:r>
              <a:rPr lang="pl-PL" sz="4800" dirty="0" smtClean="0"/>
              <a:t>rodzin </a:t>
            </a:r>
            <a:endParaRPr lang="en-US" sz="4800" dirty="0"/>
          </a:p>
        </p:txBody>
      </p:sp>
      <p:sp>
        <p:nvSpPr>
          <p:cNvPr id="3" name="Symbol zastępczy zawartości 2"/>
          <p:cNvSpPr>
            <a:spLocks noGrp="1"/>
          </p:cNvSpPr>
          <p:nvPr>
            <p:ph sz="quarter" idx="13"/>
          </p:nvPr>
        </p:nvSpPr>
        <p:spPr>
          <a:xfrm>
            <a:off x="228600" y="2362200"/>
            <a:ext cx="4191000" cy="3962400"/>
          </a:xfrm>
        </p:spPr>
        <p:txBody>
          <a:bodyPr>
            <a:normAutofit/>
          </a:bodyPr>
          <a:lstStyle/>
          <a:p>
            <a:pPr marL="0" indent="0">
              <a:buNone/>
            </a:pPr>
            <a:r>
              <a:rPr lang="pl-PL" dirty="0"/>
              <a:t> Troska o rodzinę, wyrażana w dokumentach Jana </a:t>
            </a:r>
            <a:r>
              <a:rPr lang="pl-PL" dirty="0" smtClean="0"/>
              <a:t>Pawła </a:t>
            </a:r>
            <a:r>
              <a:rPr lang="pl-PL" dirty="0"/>
              <a:t>II wiązała się przede wszystkim z uznaniem jej za początek i podstawę życia indywidualnego i społecznego każdego człowieka. Ojciec Święty wpisywał rodzinę w dobro wspólne ludzkości.</a:t>
            </a:r>
            <a:endParaRPr lang="en-US" dirty="0"/>
          </a:p>
        </p:txBody>
      </p:sp>
      <p:pic>
        <p:nvPicPr>
          <p:cNvPr id="5" name="Symbol zastępczy zawartości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495800" y="2590800"/>
            <a:ext cx="4461932" cy="3036800"/>
          </a:xfrm>
        </p:spPr>
      </p:pic>
    </p:spTree>
    <p:extLst>
      <p:ext uri="{BB962C8B-B14F-4D97-AF65-F5344CB8AC3E}">
        <p14:creationId xmlns:p14="http://schemas.microsoft.com/office/powerpoint/2010/main" val="3349664086"/>
      </p:ext>
    </p:extLst>
  </p:cSld>
  <p:clrMapOvr>
    <a:masterClrMapping/>
  </p:clrMapOvr>
  <mc:AlternateContent xmlns:mc="http://schemas.openxmlformats.org/markup-compatibility/2006" xmlns:p14="http://schemas.microsoft.com/office/powerpoint/2010/main">
    <mc:Choice Requires="p14">
      <p:transition spd="slow" p14:dur="800" advTm="18789">
        <p14:flythrough/>
      </p:transition>
    </mc:Choice>
    <mc:Fallback xmlns="">
      <p:transition spd="slow" advTm="18789">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5"/>
</p:tagLst>
</file>

<file path=ppt/tags/tag2.xml><?xml version="1.0" encoding="utf-8"?>
<p:tagLst xmlns:a="http://schemas.openxmlformats.org/drawingml/2006/main" xmlns:r="http://schemas.openxmlformats.org/officeDocument/2006/relationships" xmlns:p="http://schemas.openxmlformats.org/presentationml/2006/main">
  <p:tag name="TIMING" val="|2.4"/>
</p:tagLst>
</file>

<file path=ppt/tags/tag3.xml><?xml version="1.0" encoding="utf-8"?>
<p:tagLst xmlns:a="http://schemas.openxmlformats.org/drawingml/2006/main" xmlns:r="http://schemas.openxmlformats.org/officeDocument/2006/relationships" xmlns:p="http://schemas.openxmlformats.org/presentationml/2006/main">
  <p:tag name="TIMING" val="|3.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ształt fali">
  <a:themeElements>
    <a:clrScheme name="Kształt fal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Kształt fal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ształt fal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254</TotalTime>
  <Words>814</Words>
  <Application>Microsoft Office PowerPoint</Application>
  <PresentationFormat>Pokaz na ekranie (4:3)</PresentationFormat>
  <Paragraphs>48</Paragraphs>
  <Slides>20</Slides>
  <Notes>0</Notes>
  <HiddenSlides>0</HiddenSlides>
  <MMClips>0</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Kształt fali</vt:lpstr>
      <vt:lpstr>Temat: „ JAN PAWEŁ II – ORĘDOWNIK RODZIN”</vt:lpstr>
      <vt:lpstr>Jan Paweł II-Orędownik rodzin </vt:lpstr>
      <vt:lpstr>Jan Paweł II-Orędownik rodzin </vt:lpstr>
      <vt:lpstr>Jan Paweł II-Orędownik rodzin </vt:lpstr>
      <vt:lpstr>Jan Paweł II-Orędownik rodzin </vt:lpstr>
      <vt:lpstr>Jan Paweł II-Orędownik rodzin </vt:lpstr>
      <vt:lpstr>Jan Paweł II-Orędownik rodzin </vt:lpstr>
      <vt:lpstr>Jan Paweł II-Orędownik rodzin </vt:lpstr>
      <vt:lpstr>Jan Paweł II-Orędownik rodzin </vt:lpstr>
      <vt:lpstr>Jan Paweł II-Orędownik rodzin </vt:lpstr>
      <vt:lpstr>Jan Paweł II-Orędownik rodzin </vt:lpstr>
      <vt:lpstr>Jan Paweł II-Orędownik rodzin </vt:lpstr>
      <vt:lpstr>Jan Paweł II-Orędownik rodzin </vt:lpstr>
      <vt:lpstr>Jan Paweł II-Orędownik rodzin </vt:lpstr>
      <vt:lpstr>Jan Paweł II-Orędownik rodzin </vt:lpstr>
      <vt:lpstr>Jan Paweł II-Orędownik rodzin </vt:lpstr>
      <vt:lpstr>Jan Paweł II-Orędownik rodzin </vt:lpstr>
      <vt:lpstr>Jan Paweł II-Orędownik rodzin </vt:lpstr>
      <vt:lpstr>Jan Paweł II-Orędownik rodzin</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Temat: „ JAN PAWEŁ II – ORĘDOWNIK RODZIN”</dc:title>
  <dc:creator>Dom</dc:creator>
  <cp:lastModifiedBy>Dom</cp:lastModifiedBy>
  <cp:revision>25</cp:revision>
  <dcterms:created xsi:type="dcterms:W3CDTF">2014-02-03T20:08:34Z</dcterms:created>
  <dcterms:modified xsi:type="dcterms:W3CDTF">2014-02-11T21:28:34Z</dcterms:modified>
</cp:coreProperties>
</file>