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744E-918F-40AE-8656-5D2265DF868F}" type="datetimeFigureOut">
              <a:rPr lang="pl-PL" smtClean="0"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4544-076B-4881-98CD-7BABE87EB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52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744E-918F-40AE-8656-5D2265DF868F}" type="datetimeFigureOut">
              <a:rPr lang="pl-PL" smtClean="0"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4544-076B-4881-98CD-7BABE87EB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12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744E-918F-40AE-8656-5D2265DF868F}" type="datetimeFigureOut">
              <a:rPr lang="pl-PL" smtClean="0"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4544-076B-4881-98CD-7BABE87EB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692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744E-918F-40AE-8656-5D2265DF868F}" type="datetimeFigureOut">
              <a:rPr lang="pl-PL" smtClean="0"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4544-076B-4881-98CD-7BABE87EB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6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744E-918F-40AE-8656-5D2265DF868F}" type="datetimeFigureOut">
              <a:rPr lang="pl-PL" smtClean="0"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4544-076B-4881-98CD-7BABE87EB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709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744E-918F-40AE-8656-5D2265DF868F}" type="datetimeFigureOut">
              <a:rPr lang="pl-PL" smtClean="0"/>
              <a:t>2014-02-11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4544-076B-4881-98CD-7BABE87EB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77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744E-918F-40AE-8656-5D2265DF868F}" type="datetimeFigureOut">
              <a:rPr lang="pl-PL" smtClean="0"/>
              <a:t>2014-02-11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4544-076B-4881-98CD-7BABE87EB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165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744E-918F-40AE-8656-5D2265DF868F}" type="datetimeFigureOut">
              <a:rPr lang="pl-PL" smtClean="0"/>
              <a:t>2014-02-11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4544-076B-4881-98CD-7BABE87EB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944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744E-918F-40AE-8656-5D2265DF868F}" type="datetimeFigureOut">
              <a:rPr lang="pl-PL" smtClean="0"/>
              <a:t>2014-02-11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4544-076B-4881-98CD-7BABE87EB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22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744E-918F-40AE-8656-5D2265DF868F}" type="datetimeFigureOut">
              <a:rPr lang="pl-PL" smtClean="0"/>
              <a:t>2014-02-11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4544-076B-4881-98CD-7BABE87EB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62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744E-918F-40AE-8656-5D2265DF868F}" type="datetimeFigureOut">
              <a:rPr lang="pl-PL" smtClean="0"/>
              <a:t>2014-02-11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64544-076B-4881-98CD-7BABE87EB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783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A6ABB3">
                <a:lumMod val="0"/>
                <a:lumOff val="100000"/>
              </a:srgbClr>
            </a:gs>
            <a:gs pos="39000">
              <a:srgbClr val="A1ACC1">
                <a:lumMod val="53000"/>
                <a:lumOff val="47000"/>
                <a:alpha val="0"/>
              </a:srgbClr>
            </a:gs>
            <a:gs pos="52000">
              <a:srgbClr val="FFFF00">
                <a:alpha val="71000"/>
                <a:lumMod val="73000"/>
                <a:lumOff val="27000"/>
              </a:srgbClr>
            </a:gs>
            <a:gs pos="2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E744E-918F-40AE-8656-5D2265DF868F}" type="datetimeFigureOut">
              <a:rPr lang="pl-PL" smtClean="0"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64544-076B-4881-98CD-7BABE87EBA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45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145">
            <a:off x="5744022" y="1037635"/>
            <a:ext cx="3183590" cy="384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7385">
            <a:off x="2930123" y="1178670"/>
            <a:ext cx="3398902" cy="388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930">
            <a:off x="365699" y="1281760"/>
            <a:ext cx="2845388" cy="363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712968" cy="2376263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solidFill>
                  <a:schemeClr val="accent1">
                    <a:lumMod val="50000"/>
                  </a:schemeClr>
                </a:solidFill>
              </a:rPr>
              <a:t>Jan Paweł II-Orędownik rodziny</a:t>
            </a:r>
            <a:endParaRPr lang="pl-PL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Plik:Signature of John Paul II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92570"/>
            <a:ext cx="7620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ar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Zakładka 1" time="0"/>
                  </p14:bmkLst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6257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1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1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Moim zdaniem Jan Paweł II jest orędownikiem rodziny i nie tylko ponieważ nawiązywał w swoich kazaniach do rodziny głosił młodzieży że rodzina jest ważna.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4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</a:p>
          <a:p>
            <a:pPr marL="0" indent="0" algn="ctr">
              <a:buNone/>
            </a:pPr>
            <a:r>
              <a:rPr lang="pl-P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Prezentacje zrobił Rafał </a:t>
            </a:r>
            <a:r>
              <a:rPr lang="pl-PL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Dyrcz</a:t>
            </a:r>
            <a:endParaRPr lang="pl-PL" sz="1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25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A6ABB3">
                <a:lumMod val="0"/>
                <a:lumOff val="100000"/>
              </a:srgbClr>
            </a:gs>
            <a:gs pos="25000">
              <a:srgbClr val="A1ACC1">
                <a:lumMod val="53000"/>
                <a:lumOff val="47000"/>
                <a:alpha val="0"/>
              </a:srgbClr>
            </a:gs>
            <a:gs pos="52000">
              <a:srgbClr val="FFFF00">
                <a:alpha val="71000"/>
                <a:lumMod val="73000"/>
                <a:lumOff val="27000"/>
              </a:srgbClr>
            </a:gs>
            <a:gs pos="2000">
              <a:schemeClr val="accent1">
                <a:tint val="44500"/>
                <a:satMod val="160000"/>
                <a:lumMod val="58000"/>
                <a:lumOff val="42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70514"/>
            <a:ext cx="3050546" cy="448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09" y="5445224"/>
            <a:ext cx="2254091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0.gstatic.com/images?q=tbn:ANd9GcSyRubayjMz6BY0bnxXJ7lF3Ameg5kc1E-G1RoyoYvfqHgr3S-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6" y="118882"/>
            <a:ext cx="1080120" cy="185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pl-PL" dirty="0" smtClean="0"/>
              <a:t>Młode lata Karola Wojtyły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719" y="1932711"/>
            <a:ext cx="8229600" cy="4525963"/>
          </a:xfrm>
          <a:ln>
            <a:noFill/>
          </a:ln>
          <a:effectLst>
            <a:outerShdw blurRad="469900" dist="88900" dir="1680000" sx="1000" sy="1000" algn="ctr" rotWithShape="0">
              <a:srgbClr val="000000"/>
            </a:outerShdw>
          </a:effectLst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600" b="1" dirty="0" smtClean="0">
                <a:effectLst>
                  <a:outerShdw dist="63500" algn="tl">
                    <a:schemeClr val="bg1"/>
                  </a:outerShdw>
                </a:effectLst>
              </a:rPr>
              <a:t>Karol Wojtyła urodził się w Wadowicach 18 maja 1920 roku był drugim synem Karola Wojtyły i Emilii.</a:t>
            </a:r>
            <a:br>
              <a:rPr lang="pl-PL" sz="2600" b="1" dirty="0" smtClean="0">
                <a:effectLst>
                  <a:outerShdw dist="63500" algn="tl">
                    <a:schemeClr val="bg1"/>
                  </a:outerShdw>
                </a:effectLst>
              </a:rPr>
            </a:br>
            <a:endParaRPr lang="pl-PL" sz="2600" b="1" dirty="0" smtClean="0">
              <a:effectLst>
                <a:outerShdw dist="63500" algn="tl">
                  <a:schemeClr val="bg1"/>
                </a:outerShdw>
              </a:effectLst>
            </a:endParaRPr>
          </a:p>
          <a:p>
            <a:pPr marL="0" indent="0">
              <a:buNone/>
            </a:pPr>
            <a:r>
              <a:rPr lang="pl-PL" sz="2600" b="1" dirty="0" smtClean="0">
                <a:effectLst>
                  <a:outerShdw dist="63500" algn="tl">
                    <a:schemeClr val="bg1"/>
                  </a:outerShdw>
                </a:effectLst>
              </a:rPr>
              <a:t>Gdy miał 9 lat doświadczył śmieci swojej mamy (13 kwietnia 1929)</a:t>
            </a:r>
            <a:br>
              <a:rPr lang="pl-PL" sz="2600" b="1" dirty="0" smtClean="0">
                <a:effectLst>
                  <a:outerShdw dist="63500" algn="tl">
                    <a:schemeClr val="bg1"/>
                  </a:outerShdw>
                </a:effectLst>
              </a:rPr>
            </a:br>
            <a:r>
              <a:rPr lang="pl-PL" sz="2600" b="1" dirty="0" smtClean="0">
                <a:effectLst>
                  <a:outerShdw dist="63500" algn="tl">
                    <a:schemeClr val="bg1"/>
                  </a:outerShdw>
                </a:effectLst>
              </a:rPr>
              <a:t>po trzech latach zmarł jego starszy brat.</a:t>
            </a:r>
          </a:p>
          <a:p>
            <a:pPr marL="0" indent="0">
              <a:buNone/>
            </a:pPr>
            <a:r>
              <a:rPr lang="pl-PL" sz="2600" b="1" dirty="0" smtClean="0">
                <a:effectLst>
                  <a:outerShdw dist="63500" algn="tl">
                    <a:schemeClr val="bg1"/>
                  </a:outerShdw>
                </a:effectLst>
              </a:rPr>
              <a:t/>
            </a:r>
            <a:br>
              <a:rPr lang="pl-PL" sz="2600" b="1" dirty="0" smtClean="0">
                <a:effectLst>
                  <a:outerShdw dist="63500" algn="tl">
                    <a:schemeClr val="bg1"/>
                  </a:outerShdw>
                </a:effectLst>
              </a:rPr>
            </a:br>
            <a:r>
              <a:rPr lang="pl-PL" sz="2600" b="1" dirty="0" smtClean="0">
                <a:effectLst>
                  <a:outerShdw dist="63500" algn="tl">
                    <a:schemeClr val="bg1"/>
                  </a:outerShdw>
                </a:effectLst>
              </a:rPr>
              <a:t>Podczas nauki w gimnazjum Karol wstąpił do kółka ministranckiego oraz  zainteresował się teatrem co przyczyniło się do tego ,że występował w przedstawieniach kółka teatralnego.</a:t>
            </a:r>
            <a:br>
              <a:rPr lang="pl-PL" sz="2600" b="1" dirty="0" smtClean="0">
                <a:effectLst>
                  <a:outerShdw dist="63500" algn="tl">
                    <a:schemeClr val="bg1"/>
                  </a:outerShdw>
                </a:effectLst>
              </a:rPr>
            </a:br>
            <a:r>
              <a:rPr lang="pl-PL" sz="2600" b="1" dirty="0" smtClean="0">
                <a:effectLst>
                  <a:outerShdw dist="63500" algn="tl">
                    <a:schemeClr val="bg1"/>
                  </a:outerShdw>
                </a:effectLst>
              </a:rPr>
              <a:t>14 maja 1938 roku rozpoczął naukę na studiach nie musiał zdawać egzaminów wstępnych ponieważ maturę zdał na ocenę celującą .</a:t>
            </a:r>
            <a:br>
              <a:rPr lang="pl-PL" sz="2600" b="1" dirty="0" smtClean="0">
                <a:effectLst>
                  <a:outerShdw dist="63500" algn="tl">
                    <a:schemeClr val="bg1"/>
                  </a:outerShdw>
                </a:effectLst>
              </a:rPr>
            </a:br>
            <a:endParaRPr lang="pl-PL" sz="2600" b="1" dirty="0" smtClean="0">
              <a:effectLst>
                <a:outerShdw dist="63500" algn="tl">
                  <a:schemeClr val="bg1"/>
                </a:outerShdw>
              </a:effectLst>
            </a:endParaRPr>
          </a:p>
        </p:txBody>
      </p:sp>
      <p:pic>
        <p:nvPicPr>
          <p:cNvPr id="1028" name="Picture 4" descr="http://daleszycemisje.files.wordpress.com/2009/10/jan-pael-d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898" y="128045"/>
            <a:ext cx="1129313" cy="183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arol Wojtyła po matur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3808">
            <a:off x="7186629" y="4270922"/>
            <a:ext cx="1691680" cy="248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719">
            <a:off x="623924" y="3320659"/>
            <a:ext cx="47625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effectLst>
                  <a:outerShdw dist="63500" algn="tl">
                    <a:schemeClr val="bg1"/>
                  </a:outerShdw>
                </a:effectLst>
              </a:rPr>
              <a:t>Karolo Wojtyła przez wojnę stracił możliwość kontynuacji studiów zaczął więc pracować jako pracownik fizyczny w zakładach chemicznych Solvay. Później w kamieniołomie w Zakrzówku po roku pracy w kamieniołomach. Zaczął pracować w oczyszczalni wody w Borku </a:t>
            </a:r>
            <a:r>
              <a:rPr lang="pl-PL" sz="2800" b="1" dirty="0" err="1">
                <a:effectLst>
                  <a:outerShdw dist="63500" algn="tl">
                    <a:schemeClr val="bg1"/>
                  </a:outerShdw>
                </a:effectLst>
              </a:rPr>
              <a:t>Fałęckim</a:t>
            </a:r>
            <a:r>
              <a:rPr lang="pl-PL" sz="2800" b="1" dirty="0">
                <a:effectLst>
                  <a:outerShdw dist="63500" algn="tl">
                    <a:schemeClr val="bg1"/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pl-PL" sz="2800" b="1" dirty="0">
              <a:effectLst>
                <a:outerShdw dist="63500" algn="tl">
                  <a:schemeClr val="bg1"/>
                </a:outerShdw>
              </a:effectLst>
            </a:endParaRPr>
          </a:p>
          <a:p>
            <a:pPr marL="0" indent="0">
              <a:buNone/>
            </a:pPr>
            <a:r>
              <a:rPr lang="pl-PL" sz="2800" b="1" dirty="0">
                <a:effectLst>
                  <a:outerShdw dist="63500" algn="tl">
                    <a:schemeClr val="bg1"/>
                  </a:outerShdw>
                </a:effectLst>
              </a:rPr>
              <a:t>W lutym 1941 roku zmarł Karol Wojtyła (tato)</a:t>
            </a:r>
            <a:r>
              <a:rPr lang="pl-PL" sz="1800" b="1" dirty="0"/>
              <a:t/>
            </a:r>
            <a:br>
              <a:rPr lang="pl-PL" sz="1800" b="1" dirty="0"/>
            </a:br>
            <a:endParaRPr lang="pl-PL" sz="1800" b="1" dirty="0"/>
          </a:p>
        </p:txBody>
      </p:sp>
    </p:spTree>
    <p:extLst>
      <p:ext uri="{BB962C8B-B14F-4D97-AF65-F5344CB8AC3E}">
        <p14:creationId xmlns:p14="http://schemas.microsoft.com/office/powerpoint/2010/main" val="272496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10 zł, Papież Jan Paweł II (1920 - 2005), 200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2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97" y="980728"/>
            <a:ext cx="1997475" cy="228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p_trzesn.republika.pl/jpII/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10136" r="-6" b="6729"/>
          <a:stretch/>
        </p:blipFill>
        <p:spPr bwMode="auto">
          <a:xfrm>
            <a:off x="3563888" y="3816000"/>
            <a:ext cx="1872208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alenkadroga.pl/icon/JPII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1423"/>
            <a:ext cx="22002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Lata kiedy Karol Wojtyła nie był jeszcze żywą stolicą Piotrową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0038" y="2132856"/>
            <a:ext cx="8229600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/>
              <a:t>Karol Wojtyła został wyświęcony 1 listopada 1946r przez </a:t>
            </a:r>
            <a:r>
              <a:rPr lang="pl-PL" sz="2400" b="1" dirty="0"/>
              <a:t>kardynała Adama Stefana </a:t>
            </a:r>
            <a:r>
              <a:rPr lang="pl-PL" sz="2400" b="1" dirty="0" smtClean="0"/>
              <a:t>Sapiehę. Dzień później odprawił Msze świętą prymicyjną  </a:t>
            </a:r>
            <a:r>
              <a:rPr lang="pl-PL" sz="2400" b="1" dirty="0"/>
              <a:t>w krypcie św. Leonarda w katedrze na Wawelu</a:t>
            </a:r>
            <a:r>
              <a:rPr lang="pl-PL" sz="2400" b="1" dirty="0" smtClean="0"/>
              <a:t>.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65618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https://encrypted-tbn1.gstatic.com/images?q=tbn:ANd9GcScAHDUT4tGoZQYFRmk-9PHcA7afq67tNq0cU_tE7mcRjXitOq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24349"/>
            <a:ext cx="18097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b="1" dirty="0"/>
              <a:t>Dnia 15 listopada 1946 roku ks. Wojtyła udaje się do Rzymu w celu kontynuacji studiów. Ukończył studia w roku 1948 z dyplomem summa cum </a:t>
            </a:r>
            <a:r>
              <a:rPr lang="pl-PL" sz="2800" b="1" dirty="0" err="1"/>
              <a:t>laude</a:t>
            </a:r>
            <a:r>
              <a:rPr lang="pl-PL" sz="2800" b="1" dirty="0"/>
              <a:t>. Pozwoliło to na rozpoczęcie pracy doktorskiej pt. „ Zagadnienia wiary u świętego Jana od Krzyża ”. Brak funduszy nie pozwolił jednak na jej wydanie</a:t>
            </a:r>
          </a:p>
          <a:p>
            <a:endParaRPr lang="pl-PL" b="1" dirty="0"/>
          </a:p>
        </p:txBody>
      </p:sp>
      <p:sp>
        <p:nvSpPr>
          <p:cNvPr id="4" name="AutoShape 2" descr="data:image/jpeg;base64,/9j/4AAQSkZJRgABAQAAAQABAAD/2wCEAAkGBxQSEhUUEhQUFBQUFBcUFBcXFxUXFRUXFRcXFxQXFxQcHCggGBwlHBcXITEhJSkrLi4uFx8zODMsNygtLisBCgoKDg0OFxAQFywlHyUsLCwsLCwsLCwsLCwsLCwsLCwsLCwsLCwsLCwsLCwsLCwsLCwsLCwsLCwsLCwsLCwsLP/AABEIAMIBAwMBIgACEQEDEQH/xAAcAAABBQEBAQAAAAAAAAAAAAABAAIDBAUGBwj/xABCEAABAwEGAgcFBgQDCQAAAAABAAIRAwQFEiExQVFhBhMicYGRoQcyscHwQlJygtHhFCMzkkOishUkNGJjdJPC8f/EABkBAQEBAQEBAAAAAAAAAAAAAAABAgMEBf/EACARAQEAAgMBAQEBAQEAAAAAAAABAhEDEjEhQVETYQT/2gAMAwEAAhEDEQA/APFykUUFoBFBJAkkkkBSSSQFEIIhAUUgnAICAnAJAJ7QoAGqRlOdF1lw9Aq9oDXOcykw6kkEgZbA656ctl6j0fuOzWAfyKTXVQDNaqS+oeOFgHZHdHipaseS3d0Et9YAss1QA6F+Gn/rIWs32UXif8Kn/wCWn+q9RtF72lueYJ0a0NBjicpA4AnNCheFZ5gvqt3990cwsdv+tdL/AB5VV9lt5AwLPPMVKRHniXO3xcFosrsNoovpE6Yhke5wyPgV9DWa21CY62oDzIP+ppVu0OdVY6nWbSrMcILKjQMX5hl44Vd1NPlstTS1eo9KvZuAS+x4mkyf4eoRiO5FGrpU5NMO715pWpFpIcCCDBBBBBGoIOhWpltLFYtTSpnBMcFpEKCe4JsIGyhKKCBJJIIElKSSBJJJICgigUQEkkkUkUEUCRCCKAohAJyAhPTAnhA4Bd70T6LOaxtorMHbE0g7ZumMj4fJZXs/uEWq0TUE0qUOePv6kN7ss161fLi4QIzAMbNaMm/OO5Zp+6YVMv8AsSOPEfoO5aVjrOGkzuTJPgsuyW1zXZjMZK/ZrTiJ0AHDdebLLf69fHhr8alEmcpJ3JOeau0JkeqpUK4b45cVpsfxWZHW1Ixg1jMEFaVAjQ5ifKVQZCf1v13LrMtOeWG1qu1pGFwDmnjn9FcF096MUbQC4Q2v/h1M+0QMmVeLToHnMGAZGnX1a3FZtrqZ5qXOM/43T56r0S1xa4FrmkhwORBGRBChK9a6ZdEmVx19PE2rABgS10DInwETrkF5TXp4SQdQSD3jVd5XnqAqMhSuCY4LTKMoFOKBQNKCcUEASRQQBJFJAUCnFNKISCKSKSSSSApJBFAk4JoTggITgmqSjTxEAakgDxMKK9C6HP6mzj71Ql5PLYHwHqta2Xy6COMd2hifNZTaYY1jB7oAb4NynzBKgtdfeJEQBtHHJcssvjWGO6vC2a5/r+6s3fazMTusF1TMGM+WimpVSCMvn6Ly2PfPHVUbxzEnMHgI9AVu2O1mJzI37JGXiuLZaS73XsB1IO/jsta7nlxw4mg8iXfPJJdLp1jbVG/w8P8A6mC25wfrmsMVHsyeQW7PGgPA8FNmDmcuOxTtWusbrKocqdpyVNlvGmnenVa4I1k/WylovXXWBlj9CvK/ahc3UWnEB2agkHj+4jM93Neg0XQd1l+0+n1tixGC6mWuB5FwaY8wvTxZbjxc+OstvHHJhT3JhXdwphTSnFAqoagjCSAJJJQgEJIpICUEUEQEkkkUkUkkCRCCKAohBEILV32brHhswNXHgBqfriuiomyhzW9TAaRD2uf1gI0cZMHPaFiXOe07jgPyWm2nDRxOc+q8/Lb2e3gwx6b02m6ETiJJwnOI4oW0YRi8ecjbyhZVJ5wwDMGZVsVXv97ThHNY38+n+cmW4NN+KcM6CRw5rQsNk4AmdpiY1JOwUDWYBJ3+goxeDm6ZD48Pgud+usbNKzFgnHG8MEgd7tPgtKy24Ojtt/MP/aVzTLzORDnNI3Ay/f0Uv8UHalpceDSI8eKljUruSQROhj3h2mnk4ZZd4Qp2YAyWuEb0ziH9u3kucuu83DKdPXiCtBl6gEQCAdQNB3cFl09jcfRB0qOng4CPKAVQrmDpB5aHu4FH/aQI1kcCondo5THAnTuKlNHMqeQC57p7ewFE0t6g9ARPqFqWt5GS836V2kvtNQEyGHA3kBr6yvTwR4ee7rGcmJ5TCvS81NKCMoKoCCKSBqSKSAJJJICgnIFEBJJFFBIJIoEjCCIQEJJIoLN3Pio3gThPjkt210T1bXZkDsO5EbLmmld5QDGtFSCWVWfzBsJzkDjMLz83sr2f+fL5Yy7DSa1gdJkiHDYZ7ei0KNT91WqNYScEluxIhMpVYMLlfv12x1K3aAx5Dh9ZcFj3ldNVjpGjsgQN9suauXZaoM+a6IdsZiQcj+6xvVdLj/HA07PUacRe8t3gu8uCZ/GPbrmuztl0kglrst8TWu9YlYFpu8YoInhoPQLpM5fXO8evD+j9Z9V2HgJWrbKwpEB5AdwPBbfRK76TQZEGPNYfTC63PqF7MxEHiInRc7rbc3pPdduaSQCDvnEHlPFbVO8IEgAR7w4Lzehd1Rplkg8t/wBV1d0mocqtM4ojEAcLhtMaFXLGTxiXJvNpmo4u0AEydidPgvI7zYG1qgDscPcMURizMmF6be1ocxpgwxoLjw7DcWZjuHivKSdyu3Dd15+bHX2/phQKJQXpeamFBOKCIakigUCQKKSAJJJICUE4pqISSSSBJIwkAikigigSKUJwCABdl0cv1gpClUiWyBMCRtn8uS46E4LGePaOnHn1u3XG2iqSRGEEtbEAaDTxUDmKtcjv5R5PPqAr7xIXmy+XT2Y5dpsKZghbt324jf5LCaxTNqBvNx0AXOvThZ+ugtV5sY3XwWPQbUqTVwjqwRlvrqm2WzYzidny2CibeTqRNIyGkwDlHKeCsxTPKV6ZdjafUghonDnGyxLTUbiInNUrttb6YMuAaBnJgQo73kRVYMoExvxPNZy+mOl2jYGTIBaSZIa5wB45Aq4YaIbp4rNu+3S2Vde/FAGpWGs5qOS6cW7DTbTac6hLnfhaYA8SP8q4hanSO2dbaKjhm0HAz8Lch56+KyyvfxY9cXy+bLtkaU0pyauriBTSiUkDUkUECQRQQKEkkUBcmp7k1AEgjCSISSMIwgACICIanBqKACMJ0IhqBsIgJwC9J9nXRUCLRXAl7P5LSM2yf6me5Ay3AdKhvTi7mY5pMtc0ESCQQJHAxwlbVAaqW/G2htZzbQ5xeHHDObcI0LBoAeSFmzzG49d15eT17OL5iTKQngnXlRDQ14zyj1Qe6CrbKZqtImIXF6Pxm2e8Q33pbPEZealqFlXgd8ipzQjUTxSZZKRObADxEtPmFq2ExWLqs7PtAaretBa6nhHCAOX0VlULC3VtSq3udI9QjabNUDmjG4jeY+QCxa354gu1hgg6Ax6pvSW+f4dga3OpUa4A/cGhd35+i12UgIA4Z/qvOOkFv6+s54933Wfhbp56+K3xY9svrlz8lxxZpKCKBXufOppQKJQVQ2ECnFBA1JJJAEEUoQKEkkkDyE2FIQgGoGQjCkDE4NREeFODVIGJ4poIg1OwqcUlp3b0etFf+jQq1ObWOLf7tFNqxg1OwLtrP7Mrxd/gBv4qlIemJdFcnsmdk611I/6dODlzqfoPFTtBw3RDo66112giKTTNQ8hq0czkPFezOoCAAIw6AZRGkclRoXHTu+DSa/qySHyS4iTkZ4CAttzZzG+/FZ2mmHe9207QzBWGnu1G+808QflouGvG6KllMu7dKf6jdB+IfYPpzXp7ws612UGYkd36LGer66YZXHx5/VptyIznTuPBFjS2CDLVq2y5nNnA1rmzPZhpBOvZ08oVNrS0wRh5PGGe46Ly2WPbhySgXMIk8U+hZKL9o/M4fNMq0G8cJ56eafSsfAgz3Kbd5YvssjWe4THAmfVSVhl3fRUNCiRv8FFb7UadJ1YtJpsIacs3Od7oB20Uk2mWckZvSe8+qoFoPbrS0cmfaPy8eS4Aq7edtdXqF79TkBs0bAKnC9vFh1j5/Nyd6YQgU+E0rs4mkJsJ5TSEDSECE5BA1CE5BAISSSQCUkkkFmEQ1PDU9rUQxrFIymr11XZUtFRtKk0ue4wAPUk7Able4dEvZ9Z7I0PqtbWralzhLGngxhy/Mc+5S0eQXD0PtVrI6mi4tP23dmmPzHI+Er0W5/Y8wAG013E7tpAAD87pJ8gvUaTslM1ZVzV0dB7FZoNOg0u+9Umo7wxZDwAXQ9XspsKiqEt5hRTTSTCxS064PJPLZQZ9azyCCJWE6ydQ4Cf5TzAnRjjseRXVYVXtVlD2lpEgiCpRh2izEDRZ1VbtjcRNN3vs/wAzdipKtiY7UZ+SzZtY5KooalEO2W3b7lc0EtzHqsXFE65GNslys/rcQWS6WFzgRkYy4HcqyOitM6EjwBUVS8RSkkHXyWzdNrNWm17YOJuId0kZnwSY41rvnPKw6VyN680wcTWgYzEROeHXu81rXpdtnextCrTa5hlwaZAluUgggh0Eqzc9icxpNT33uJdwknY+Q8FLeIpuIpvcGuMFuYkO2cOBSSTwyyyy9eW9MfZ6aDDXspdUpDN7Dm+mPvSPfaPMc9VwJYvpGz4mPwu7jwPPxWTe/s9sNbtCk6k45zSdAn8BlvkAu2OTlY8CLEzCvVbf7JnZ9RaA7g2o0tP9zZ+C5e39ArdSmbO9wG9OHg/2kn0XTtE05HCmlqv2mxuYcL2ua4bOBafI5qu6mqisQgQpixMLVREUFIQmlqBhCCcQmoAkigg0sKms9AvcGtBLnEAAaknIAJkL0X2XXEJNrqD3ZbRnjo9/hoPFRK672e9FxZYGRqQDWdzPu02ngN+JE8F39cdlVrms+GmDu7M+OisWnSFlYqWOrGRV+k5Z7KWSfZ6sFQaYRITKbpT0VQtVmIzCio2sjIrUKoWuy7hZs/irNOoHDJOiVkU6haea06FcOHNJlsVbwsZdDmZPbm3mN2nkVHQqh4kZbEbg7grVhULZZS13WUxLvtt++B8wlmvolpZrJvi5w84mQDEHmtOy1A4S0+G45EbKzhlLJYePP7XcDzk7Iclp9HrvdTpBp1aXMI7nOc0jwcuqdSUPUw484d8j6ALPTTXbbOq0MTS0zmIn91y959H3U+3ic/iSZK7kU9wm1rOHNIOhCZcfYmWmDZq2NtFx951MzzLHR81sWdsiCsqlZcNGQM6NVx/KTLh5H0WtZoyI0OY8UxKcynGylLFOacohi6sM61WKnWGGrTZUHB7Wu+K5i9vZhYa+bGuoOO9I9n+x0jyhdjVEKSkoPm7ph0Or2B4FQYqbv6dVoOF3I/ddyPquZcxfWV42CnXpupVmB9NwhzT8RwPMLwP2gdCH2B4cyX2d5hjzq0/cfGU8DutSo4NzU0hWnMULmrSK5CaQpSE1wQRwkikit2yWR1Woymwdp7mtHe7Je83fYG06dKgz3WgMHhqe85nxXmvstuzrLQ6qRlRbl+N8geQxL2G6qM1J+6PisJfW5TbAA5Kpa6kFXln25GjqTslA8QU6zuQqqItWWorgWZZytGmUD0CEUkVnWyzbhVKb4MaELac1Ztvs241WMsf1qVas9onVWQsKhV81o0LTxVxy2lg2ixGcdM4Xb/df+IfNNs9sk4XjA/PI6Hm07q410plos7XiHgEfDuOya/hs8Jj25g+HmqTaj6exc3gdR+F2/cfNXKNdtRstM7HiDwI2KuxHTs2GYJgmcOwJ1jgOSkwpVWyOYzHei0gjJEVKVGHOEZPE+WTvQhVbCIBYdWOw+GrT5LRriBI1b2u+NR5KrVbFVjhpUaWngSO00+UqX4q+zRGEWBGFtFeu1Gi1OqI0wgMKle9207TRfRqiWVBhPEcHDgQcx3K8iQiPlrpHctSyV30agzYcjs5p91w5ELHe1fQ/tJ6I/wAdRx0x/vFIEs/526mmfiOfevAK1ItJBBBBIIOoI2hWUqg4KMhWXtULgtIhIRToSQe6+zaw9VY2uIzqkvPdo30HqvQbmpQ2eJn9FgWGzhlNlNugDWDuAAXVWVkNAWCJVStgV0qhbXKNIqATnhQU68J7q4RD25K5Z6ioNqhTUnwg0wUVDRepkUkyo2QnooMG0US10p7HLRtdGRKzgyCudmm5drFKsrtOrKy1KypCsySxpqpWsIxY6fYfx+y7k4b9+qdSrKwHSt/KimLQXNMdmozNzT+u7TsQs2773xFxcAGg4XkbE6HjHwg6LUtlkFSJ1zAcCQ4DcSNjwVC9ababBDd2hsD7ROETxBxEHlK55dp9Waa9MgiRBB0IzB8VnMZD208oDsbc9G5ktjvPkeSbZrqpkBzHPaDsx7sM7gDbOVZqWINbLfebmDz58eC19qLwRKgsdpFRuIdxG4O4UrltlG7VPaEWtRQN3TiFXpHtE6qfEkUyF5P7XehuttoN/wC4aPSoPn58V60mVaQcC1wDmkEEHMEHIgoj5Je1QOau19oXRN1htBwgmhUl1J3AbsJ4t9RC497VqXYq4UlKQkqj6bsY7bPFdKwZJJLBDoWfbggko0zSFVrJJJ+ImoK9RCCSC/ZtVbASSQFFJJUBZ9YJJLGbUQtGaRH15pJLnPW6eArNJJJdIwm2/N81XvFo6p6KS0T1V6L/APDU+4/ErUqDJBJTHxL6x7o/r1RthB8Z1W0kkmHhfRQKSS0iKiMh3KZJJIUIShJJBxntZpNN3VSQCWuYRIGRxASOGRPmvniokkmP6VEQkkkt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30905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s://encrypted-tbn3.gstatic.com/images?q=tbn:ANd9GcSBYjzSZpKXotZ3gTU09TiQYQ3p6yuMgP5yFP6N1vBreb3i7dy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37" y="472514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4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rPr>
              <a:t>W 1958 roku ks. Karol Wojtyła został mianowany  na </a:t>
            </a:r>
            <a:r>
              <a:rPr lang="pl-PL" dirty="0"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rPr>
              <a:t>biskupem tytularnym </a:t>
            </a:r>
            <a:r>
              <a:rPr lang="pl-PL" dirty="0" err="1"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rPr>
              <a:t>Ombrii</a:t>
            </a:r>
            <a:r>
              <a:rPr lang="pl-PL" dirty="0"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rPr>
              <a:t> </a:t>
            </a:r>
            <a:r>
              <a:rPr lang="pl-PL" dirty="0" smtClean="0"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rPr>
              <a:t>oraz na biskupa </a:t>
            </a:r>
            <a:r>
              <a:rPr lang="pl-PL" dirty="0"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rPr>
              <a:t>pomocniczego Krakowa</a:t>
            </a:r>
            <a:r>
              <a:rPr lang="pl-PL" dirty="0" smtClean="0"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rPr>
              <a:t>.</a:t>
            </a:r>
            <a:r>
              <a:rPr lang="pl-PL" dirty="0"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rPr>
              <a:t> 28 września 1958 w katedrze na Wawelu metropolita krakowski i lwowski, arcybiskup Eugeniusz Baziak </a:t>
            </a:r>
            <a:r>
              <a:rPr lang="pl-PL" dirty="0" smtClean="0"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rPr>
              <a:t>udzielił mu </a:t>
            </a:r>
            <a:r>
              <a:rPr lang="pl-PL" dirty="0"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rPr>
              <a:t>święceń biskupich</a:t>
            </a:r>
            <a:r>
              <a:rPr lang="pl-PL" dirty="0" smtClean="0"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rPr>
              <a:t>.</a:t>
            </a:r>
            <a:r>
              <a:rPr lang="pl-PL" dirty="0"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rPr>
              <a:t> </a:t>
            </a:r>
            <a:r>
              <a:rPr lang="pl-PL" dirty="0" smtClean="0"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rPr>
            </a:br>
            <a:endParaRPr lang="pl-PL" dirty="0">
              <a:effectLst>
                <a:outerShdw blurRad="38100" dist="38100" dir="2700000" algn="tl">
                  <a:schemeClr val="bg1">
                    <a:lumMod val="85000"/>
                    <a:alpha val="43000"/>
                  </a:schemeClr>
                </a:outerShdw>
              </a:effectLst>
            </a:endParaRPr>
          </a:p>
        </p:txBody>
      </p:sp>
      <p:pic>
        <p:nvPicPr>
          <p:cNvPr id="3074" name="Picture 2" descr="https://encrypted-tbn1.gstatic.com/images?q=tbn:ANd9GcT1lVL9SVVYr3PkwdMcWmLHAiullnDodHaY3-FnJ-ZnyE0fEz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03222"/>
            <a:ext cx="3059832" cy="205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5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rPr>
              <a:t>16 października 1978, 16:16 na konklawe zwołanym po śmierci Jana Pawła I wybranie Karola Wojtyły na papieża</a:t>
            </a:r>
            <a:r>
              <a:rPr lang="pl-PL" dirty="0" smtClean="0">
                <a:effectLst>
                  <a:outerShdw blurRad="38100" dist="38100" dir="2700000" algn="tl">
                    <a:schemeClr val="bg1">
                      <a:lumMod val="85000"/>
                      <a:alpha val="43000"/>
                    </a:schemeClr>
                  </a:outerShdw>
                </a:effectLst>
              </a:rPr>
              <a:t>.</a:t>
            </a:r>
            <a:endParaRPr lang="pl-PL" dirty="0">
              <a:effectLst>
                <a:outerShdw blurRad="38100" dist="38100" dir="2700000" algn="tl">
                  <a:schemeClr val="bg1">
                    <a:lumMod val="85000"/>
                    <a:alpha val="43000"/>
                  </a:schemeClr>
                </a:outerShdw>
              </a:effectLst>
            </a:endParaRPr>
          </a:p>
        </p:txBody>
      </p:sp>
      <p:pic>
        <p:nvPicPr>
          <p:cNvPr id="5" name="Picture 7" descr="https://encrypted-tbn2.gstatic.com/images?q=tbn:ANd9GcRfBT9ouZP6SLQdQZhp4yCmpCfvjSrkEPTEhDvZIZzWzh4U2sW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495800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73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97">
              <a:schemeClr val="bg1"/>
            </a:gs>
            <a:gs pos="64000">
              <a:srgbClr val="A6ABB3">
                <a:lumMod val="0"/>
                <a:lumOff val="100000"/>
              </a:srgbClr>
            </a:gs>
            <a:gs pos="39000">
              <a:srgbClr val="A1ACC1">
                <a:lumMod val="53000"/>
                <a:lumOff val="47000"/>
                <a:alpha val="0"/>
              </a:srgbClr>
            </a:gs>
            <a:gs pos="52000">
              <a:srgbClr val="FFFF00">
                <a:alpha val="71000"/>
                <a:lumMod val="73000"/>
                <a:lumOff val="27000"/>
              </a:srgbClr>
            </a:gs>
            <a:gs pos="18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2.gstatic.com/images?q=tbn:ANd9GcSzhy3FQVisU0ZsZAMPX47w3SvZIsRV4GPldHLixg-yuAYIsp-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" y="-209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Kto to jest orędownik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Orędownik jest to osoba która się wstawia się za kimś za czymś.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1843">
            <a:off x="5435386" y="2944139"/>
            <a:ext cx="2599993" cy="18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127">
            <a:off x="432520" y="3098552"/>
            <a:ext cx="2816358" cy="187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8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96602" cy="15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CYTAT O RODZINIE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39552" y="1628800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„Rodzina jest pierwszą i podstawową szkoła miłości społecznej. Trzeba uczynić wszystko, ażeby ta szkoła mogła pozostawać sobą. Równocześnie zaś rodzina musi być na tyle silna Bogiem – czyli miłością wzajemną wszystkich, którzy ją tworzą – że potrafi pozostać ostoją dla człowieka pośród wszystkich niszczycielskich prądów i bolesnych doświadczeń</a:t>
            </a:r>
            <a:r>
              <a:rPr lang="pl-PL" dirty="0" smtClean="0"/>
              <a:t>.”</a:t>
            </a:r>
          </a:p>
          <a:p>
            <a:endParaRPr lang="pl-PL" dirty="0"/>
          </a:p>
          <a:p>
            <a:r>
              <a:rPr lang="pl-PL" dirty="0" smtClean="0"/>
              <a:t>Błogosławiony Jan Paweł II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433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284</Words>
  <Application>Microsoft Office PowerPoint</Application>
  <PresentationFormat>Pokaz na ekranie (4:3)</PresentationFormat>
  <Paragraphs>22</Paragraphs>
  <Slides>11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Jan Paweł II-Orędownik rodziny</vt:lpstr>
      <vt:lpstr>Młode lata Karola Wojtyły</vt:lpstr>
      <vt:lpstr>Prezentacja programu PowerPoint</vt:lpstr>
      <vt:lpstr>Lata kiedy Karol Wojtyła nie był jeszcze żywą stolicą Piotrową </vt:lpstr>
      <vt:lpstr>Prezentacja programu PowerPoint</vt:lpstr>
      <vt:lpstr>Prezentacja programu PowerPoint</vt:lpstr>
      <vt:lpstr>Prezentacja programu PowerPoint</vt:lpstr>
      <vt:lpstr>Kto to jest orędownik ?</vt:lpstr>
      <vt:lpstr>CYTAT O RODZINIE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Paweł II-Orędownik rodziny</dc:title>
  <dc:creator>root</dc:creator>
  <cp:lastModifiedBy>root</cp:lastModifiedBy>
  <cp:revision>31</cp:revision>
  <dcterms:created xsi:type="dcterms:W3CDTF">2014-01-28T16:55:01Z</dcterms:created>
  <dcterms:modified xsi:type="dcterms:W3CDTF">2014-02-11T16:18:34Z</dcterms:modified>
</cp:coreProperties>
</file>