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84" r:id="rId23"/>
    <p:sldId id="285" r:id="rId2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EEF8"/>
    <a:srgbClr val="0066FF"/>
    <a:srgbClr val="162DD4"/>
    <a:srgbClr val="0E399A"/>
    <a:srgbClr val="634FF7"/>
    <a:srgbClr val="277DE5"/>
    <a:srgbClr val="416FF1"/>
    <a:srgbClr val="2BA6DD"/>
    <a:srgbClr val="19C3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19A7-0F97-4FEB-BBE3-73B6E57E895D}" type="datetimeFigureOut">
              <a:rPr lang="pl-PL" smtClean="0"/>
              <a:pPr/>
              <a:t>2014-02-14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43E01-A141-4792-A57F-242033E4B28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19A7-0F97-4FEB-BBE3-73B6E57E895D}" type="datetimeFigureOut">
              <a:rPr lang="pl-PL" smtClean="0"/>
              <a:pPr/>
              <a:t>2014-02-14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43E01-A141-4792-A57F-242033E4B28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19A7-0F97-4FEB-BBE3-73B6E57E895D}" type="datetimeFigureOut">
              <a:rPr lang="pl-PL" smtClean="0"/>
              <a:pPr/>
              <a:t>2014-02-14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43E01-A141-4792-A57F-242033E4B28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19A7-0F97-4FEB-BBE3-73B6E57E895D}" type="datetimeFigureOut">
              <a:rPr lang="pl-PL" smtClean="0"/>
              <a:pPr/>
              <a:t>2014-02-14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43E01-A141-4792-A57F-242033E4B28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19A7-0F97-4FEB-BBE3-73B6E57E895D}" type="datetimeFigureOut">
              <a:rPr lang="pl-PL" smtClean="0"/>
              <a:pPr/>
              <a:t>2014-02-14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43E01-A141-4792-A57F-242033E4B28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19A7-0F97-4FEB-BBE3-73B6E57E895D}" type="datetimeFigureOut">
              <a:rPr lang="pl-PL" smtClean="0"/>
              <a:pPr/>
              <a:t>2014-02-14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43E01-A141-4792-A57F-242033E4B28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19A7-0F97-4FEB-BBE3-73B6E57E895D}" type="datetimeFigureOut">
              <a:rPr lang="pl-PL" smtClean="0"/>
              <a:pPr/>
              <a:t>2014-02-14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43E01-A141-4792-A57F-242033E4B28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19A7-0F97-4FEB-BBE3-73B6E57E895D}" type="datetimeFigureOut">
              <a:rPr lang="pl-PL" smtClean="0"/>
              <a:pPr/>
              <a:t>2014-02-14</a:t>
            </a:fld>
            <a:endParaRPr lang="pl-PL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743E01-A141-4792-A57F-242033E4B28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stopki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19A7-0F97-4FEB-BBE3-73B6E57E895D}" type="datetimeFigureOut">
              <a:rPr lang="pl-PL" smtClean="0"/>
              <a:pPr/>
              <a:t>2014-02-14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43E01-A141-4792-A57F-242033E4B28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19A7-0F97-4FEB-BBE3-73B6E57E895D}" type="datetimeFigureOut">
              <a:rPr lang="pl-PL" smtClean="0"/>
              <a:pPr/>
              <a:t>2014-02-14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01743E01-A141-4792-A57F-242033E4B28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33CF19A7-0F97-4FEB-BBE3-73B6E57E895D}" type="datetimeFigureOut">
              <a:rPr lang="pl-PL" smtClean="0"/>
              <a:pPr/>
              <a:t>2014-02-14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43E01-A141-4792-A57F-242033E4B28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olny kształt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owolny kształt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3CF19A7-0F97-4FEB-BBE3-73B6E57E895D}" type="datetimeFigureOut">
              <a:rPr lang="pl-PL" smtClean="0"/>
              <a:pPr/>
              <a:t>2014-02-14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1743E01-A141-4792-A57F-242033E4B281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60" y="214290"/>
            <a:ext cx="4101201" cy="34851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3571876"/>
            <a:ext cx="9144000" cy="3024336"/>
          </a:xfrm>
        </p:spPr>
        <p:txBody>
          <a:bodyPr>
            <a:normAutofit/>
          </a:bodyPr>
          <a:lstStyle/>
          <a:p>
            <a:pPr algn="ctr"/>
            <a:r>
              <a:rPr lang="pl-PL" sz="6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,,JAN PAWEŁ II-ORĘDOWNIK RODZIN”</a:t>
            </a:r>
            <a:endParaRPr lang="pl-PL" sz="6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038807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Tm="10039">
        <p14:flythrough/>
      </p:transition>
    </mc:Choice>
    <mc:Fallback>
      <p:transition spd="slow" advTm="1003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764704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i="1" dirty="0">
                <a:solidFill>
                  <a:srgbClr val="416F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Lata 1981–1989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980728"/>
            <a:ext cx="8352928" cy="5544616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pl-PL" dirty="0">
                <a:solidFill>
                  <a:srgbClr val="A6EEF8"/>
                </a:solidFill>
              </a:rPr>
              <a:t>Jeszcze odbywając rekonwalescencję, papież wydał kolejną encyklikę – </a:t>
            </a:r>
            <a:r>
              <a:rPr lang="pl-PL" dirty="0" err="1">
                <a:solidFill>
                  <a:srgbClr val="A6EEF8"/>
                </a:solidFill>
              </a:rPr>
              <a:t>Laborem</a:t>
            </a:r>
            <a:r>
              <a:rPr lang="pl-PL" dirty="0">
                <a:solidFill>
                  <a:srgbClr val="A6EEF8"/>
                </a:solidFill>
              </a:rPr>
              <a:t> </a:t>
            </a:r>
            <a:r>
              <a:rPr lang="pl-PL" dirty="0" err="1">
                <a:solidFill>
                  <a:srgbClr val="A6EEF8"/>
                </a:solidFill>
              </a:rPr>
              <a:t>exercens</a:t>
            </a:r>
            <a:r>
              <a:rPr lang="pl-PL" dirty="0">
                <a:solidFill>
                  <a:srgbClr val="A6EEF8"/>
                </a:solidFill>
              </a:rPr>
              <a:t>, </a:t>
            </a:r>
            <a:r>
              <a:rPr lang="pl-PL" dirty="0" smtClean="0">
                <a:solidFill>
                  <a:srgbClr val="A6EEF8"/>
                </a:solidFill>
              </a:rPr>
              <a:t/>
            </a:r>
            <a:br>
              <a:rPr lang="pl-PL" dirty="0" smtClean="0">
                <a:solidFill>
                  <a:srgbClr val="A6EEF8"/>
                </a:solidFill>
              </a:rPr>
            </a:br>
            <a:r>
              <a:rPr lang="pl-PL" dirty="0" smtClean="0">
                <a:solidFill>
                  <a:srgbClr val="A6EEF8"/>
                </a:solidFill>
              </a:rPr>
              <a:t>w </a:t>
            </a:r>
            <a:r>
              <a:rPr lang="pl-PL" dirty="0">
                <a:solidFill>
                  <a:srgbClr val="A6EEF8"/>
                </a:solidFill>
              </a:rPr>
              <a:t>której zaapelował o godziwe traktowanie pracowników, niekonsumpcjonistyczny system sprawowania rządów i nowy ład </a:t>
            </a:r>
            <a:r>
              <a:rPr lang="pl-PL" dirty="0" smtClean="0">
                <a:solidFill>
                  <a:srgbClr val="A6EEF8"/>
                </a:solidFill>
              </a:rPr>
              <a:t>społeczno-ekonomiczny. </a:t>
            </a:r>
          </a:p>
          <a:p>
            <a:pPr algn="just"/>
            <a:r>
              <a:rPr lang="pl-PL" dirty="0" smtClean="0">
                <a:solidFill>
                  <a:srgbClr val="A6EEF8"/>
                </a:solidFill>
              </a:rPr>
              <a:t>W </a:t>
            </a:r>
            <a:r>
              <a:rPr lang="pl-PL" dirty="0">
                <a:solidFill>
                  <a:srgbClr val="A6EEF8"/>
                </a:solidFill>
              </a:rPr>
              <a:t>tym samym czasie w Polsce zawiązał się Związek Zawodowy „Solidarność”, z którym papież </a:t>
            </a:r>
            <a:r>
              <a:rPr lang="pl-PL" dirty="0" smtClean="0">
                <a:solidFill>
                  <a:srgbClr val="A6EEF8"/>
                </a:solidFill>
              </a:rPr>
              <a:t>sympatyzował. </a:t>
            </a:r>
          </a:p>
          <a:p>
            <a:pPr algn="just"/>
            <a:r>
              <a:rPr lang="pl-PL" dirty="0" smtClean="0">
                <a:solidFill>
                  <a:srgbClr val="A6EEF8"/>
                </a:solidFill>
              </a:rPr>
              <a:t>W </a:t>
            </a:r>
            <a:r>
              <a:rPr lang="pl-PL" dirty="0">
                <a:solidFill>
                  <a:srgbClr val="A6EEF8"/>
                </a:solidFill>
              </a:rPr>
              <a:t>grudniu 1981 prezes Rady Ministrów Wojciech Jaruzelski wprowadził stan wojenny, </a:t>
            </a:r>
            <a:r>
              <a:rPr lang="pl-PL" dirty="0" smtClean="0">
                <a:solidFill>
                  <a:srgbClr val="A6EEF8"/>
                </a:solidFill>
              </a:rPr>
              <a:t/>
            </a:r>
            <a:br>
              <a:rPr lang="pl-PL" dirty="0" smtClean="0">
                <a:solidFill>
                  <a:srgbClr val="A6EEF8"/>
                </a:solidFill>
              </a:rPr>
            </a:br>
            <a:r>
              <a:rPr lang="pl-PL" dirty="0" smtClean="0">
                <a:solidFill>
                  <a:srgbClr val="A6EEF8"/>
                </a:solidFill>
              </a:rPr>
              <a:t>co </a:t>
            </a:r>
            <a:r>
              <a:rPr lang="pl-PL" dirty="0">
                <a:solidFill>
                  <a:srgbClr val="A6EEF8"/>
                </a:solidFill>
              </a:rPr>
              <a:t>doprowadziło do represji wobec członków "Solidarności</a:t>
            </a:r>
            <a:r>
              <a:rPr lang="pl-PL" dirty="0" smtClean="0">
                <a:solidFill>
                  <a:srgbClr val="A6EEF8"/>
                </a:solidFill>
              </a:rPr>
              <a:t>". </a:t>
            </a:r>
          </a:p>
          <a:p>
            <a:pPr algn="just"/>
            <a:r>
              <a:rPr lang="pl-PL" dirty="0" smtClean="0">
                <a:solidFill>
                  <a:srgbClr val="A6EEF8"/>
                </a:solidFill>
              </a:rPr>
              <a:t>W </a:t>
            </a:r>
            <a:r>
              <a:rPr lang="pl-PL" dirty="0">
                <a:solidFill>
                  <a:srgbClr val="A6EEF8"/>
                </a:solidFill>
              </a:rPr>
              <a:t>tym okresie Jan Paweł II często prowadził prywatne rozmowy z władzami polskimi i </a:t>
            </a:r>
            <a:r>
              <a:rPr lang="pl-PL" dirty="0" smtClean="0">
                <a:solidFill>
                  <a:srgbClr val="A6EEF8"/>
                </a:solidFill>
              </a:rPr>
              <a:t>radzieckimi.</a:t>
            </a:r>
            <a:endParaRPr lang="pl-PL" dirty="0">
              <a:solidFill>
                <a:srgbClr val="A6EEF8"/>
              </a:solidFill>
            </a:endParaRPr>
          </a:p>
          <a:p>
            <a:pPr algn="just"/>
            <a:r>
              <a:rPr lang="pl-PL" dirty="0">
                <a:solidFill>
                  <a:srgbClr val="A6EEF8"/>
                </a:solidFill>
              </a:rPr>
              <a:t>W 1982 roku papież odbył pierwszą w historii pielgrzymkę do Wielkiej Brytanii, gdzie doszło </a:t>
            </a:r>
            <a:r>
              <a:rPr lang="pl-PL" dirty="0" smtClean="0">
                <a:solidFill>
                  <a:srgbClr val="A6EEF8"/>
                </a:solidFill>
              </a:rPr>
              <a:t/>
            </a:r>
            <a:br>
              <a:rPr lang="pl-PL" dirty="0" smtClean="0">
                <a:solidFill>
                  <a:srgbClr val="A6EEF8"/>
                </a:solidFill>
              </a:rPr>
            </a:br>
            <a:r>
              <a:rPr lang="pl-PL" dirty="0" smtClean="0">
                <a:solidFill>
                  <a:srgbClr val="A6EEF8"/>
                </a:solidFill>
              </a:rPr>
              <a:t>do </a:t>
            </a:r>
            <a:r>
              <a:rPr lang="pl-PL" dirty="0">
                <a:solidFill>
                  <a:srgbClr val="A6EEF8"/>
                </a:solidFill>
              </a:rPr>
              <a:t>spotkania z głową Kościoła anglikańskiego – królową Elżbietą </a:t>
            </a:r>
            <a:r>
              <a:rPr lang="pl-PL" dirty="0" smtClean="0">
                <a:solidFill>
                  <a:srgbClr val="A6EEF8"/>
                </a:solidFill>
              </a:rPr>
              <a:t>II.  </a:t>
            </a:r>
          </a:p>
          <a:p>
            <a:pPr algn="just"/>
            <a:r>
              <a:rPr lang="pl-PL" dirty="0" smtClean="0">
                <a:solidFill>
                  <a:srgbClr val="A6EEF8"/>
                </a:solidFill>
              </a:rPr>
              <a:t>Rok </a:t>
            </a:r>
            <a:r>
              <a:rPr lang="pl-PL" dirty="0">
                <a:solidFill>
                  <a:srgbClr val="A6EEF8"/>
                </a:solidFill>
              </a:rPr>
              <a:t>później, podczas wizyty w Afryce Środkowej, papież apelował o pokój w państwach ogarniętych wojną domową. </a:t>
            </a:r>
            <a:endParaRPr lang="pl-PL" dirty="0" smtClean="0">
              <a:solidFill>
                <a:srgbClr val="A6EEF8"/>
              </a:solidFill>
            </a:endParaRPr>
          </a:p>
          <a:p>
            <a:pPr algn="just"/>
            <a:r>
              <a:rPr lang="pl-PL" dirty="0" smtClean="0">
                <a:solidFill>
                  <a:srgbClr val="A6EEF8"/>
                </a:solidFill>
              </a:rPr>
              <a:t>W </a:t>
            </a:r>
            <a:r>
              <a:rPr lang="pl-PL" dirty="0">
                <a:solidFill>
                  <a:srgbClr val="A6EEF8"/>
                </a:solidFill>
              </a:rPr>
              <a:t>1986 roku papież odwiedził zlaicyzowaną Holandię, gdzie został chłodno przyjęty </a:t>
            </a:r>
            <a:r>
              <a:rPr lang="pl-PL" dirty="0" smtClean="0">
                <a:solidFill>
                  <a:srgbClr val="A6EEF8"/>
                </a:solidFill>
              </a:rPr>
              <a:t/>
            </a:r>
            <a:br>
              <a:rPr lang="pl-PL" dirty="0" smtClean="0">
                <a:solidFill>
                  <a:srgbClr val="A6EEF8"/>
                </a:solidFill>
              </a:rPr>
            </a:br>
            <a:r>
              <a:rPr lang="pl-PL" dirty="0" smtClean="0">
                <a:solidFill>
                  <a:srgbClr val="A6EEF8"/>
                </a:solidFill>
              </a:rPr>
              <a:t>przez </a:t>
            </a:r>
            <a:r>
              <a:rPr lang="pl-PL" dirty="0">
                <a:solidFill>
                  <a:srgbClr val="A6EEF8"/>
                </a:solidFill>
              </a:rPr>
              <a:t>postępowych </a:t>
            </a:r>
            <a:r>
              <a:rPr lang="pl-PL" dirty="0" smtClean="0">
                <a:solidFill>
                  <a:srgbClr val="A6EEF8"/>
                </a:solidFill>
              </a:rPr>
              <a:t>katolików.</a:t>
            </a:r>
            <a:endParaRPr lang="pl-PL" dirty="0">
              <a:solidFill>
                <a:srgbClr val="A6EEF8"/>
              </a:solidFill>
            </a:endParaRPr>
          </a:p>
          <a:p>
            <a:pPr algn="just"/>
            <a:r>
              <a:rPr lang="pl-PL" dirty="0">
                <a:solidFill>
                  <a:srgbClr val="A6EEF8"/>
                </a:solidFill>
              </a:rPr>
              <a:t>Z punktu widzenia religijnego i ekumenicznego przełomowy był rok 1986, kiedy to papież modlił się w Asyżu wspólnie z przywódcami wielkich religii o pokój na świecie (27 października</a:t>
            </a:r>
            <a:r>
              <a:rPr lang="pl-PL" dirty="0" smtClean="0">
                <a:solidFill>
                  <a:srgbClr val="A6EEF8"/>
                </a:solidFill>
              </a:rPr>
              <a:t>). </a:t>
            </a:r>
          </a:p>
          <a:p>
            <a:pPr algn="just"/>
            <a:r>
              <a:rPr lang="pl-PL" dirty="0" smtClean="0">
                <a:solidFill>
                  <a:srgbClr val="A6EEF8"/>
                </a:solidFill>
              </a:rPr>
              <a:t>Oprócz </a:t>
            </a:r>
            <a:r>
              <a:rPr lang="pl-PL" dirty="0">
                <a:solidFill>
                  <a:srgbClr val="A6EEF8"/>
                </a:solidFill>
              </a:rPr>
              <a:t>tego był pierwszą głową Kościoła katolickiego, który odwiedził synagogę (Rzym</a:t>
            </a:r>
            <a:r>
              <a:rPr lang="pl-PL" dirty="0" smtClean="0">
                <a:solidFill>
                  <a:srgbClr val="A6EEF8"/>
                </a:solidFill>
              </a:rPr>
              <a:t>). </a:t>
            </a:r>
          </a:p>
          <a:p>
            <a:pPr algn="just"/>
            <a:r>
              <a:rPr lang="pl-PL" dirty="0" smtClean="0">
                <a:solidFill>
                  <a:srgbClr val="A6EEF8"/>
                </a:solidFill>
              </a:rPr>
              <a:t>Na </a:t>
            </a:r>
            <a:r>
              <a:rPr lang="pl-PL" dirty="0">
                <a:solidFill>
                  <a:srgbClr val="A6EEF8"/>
                </a:solidFill>
              </a:rPr>
              <a:t>okres lat osiemdziesiątych przypada także zaangażowanie papieża w sprawy doktrynalne. </a:t>
            </a:r>
            <a:endParaRPr lang="pl-PL" dirty="0" smtClean="0">
              <a:solidFill>
                <a:srgbClr val="A6EEF8"/>
              </a:solidFill>
            </a:endParaRPr>
          </a:p>
          <a:p>
            <a:pPr algn="just"/>
            <a:r>
              <a:rPr lang="pl-PL" dirty="0" smtClean="0">
                <a:solidFill>
                  <a:srgbClr val="A6EEF8"/>
                </a:solidFill>
              </a:rPr>
              <a:t>Podobnie </a:t>
            </a:r>
            <a:r>
              <a:rPr lang="pl-PL" dirty="0">
                <a:solidFill>
                  <a:srgbClr val="A6EEF8"/>
                </a:solidFill>
              </a:rPr>
              <a:t>jak w przypadku Hansa </a:t>
            </a:r>
            <a:r>
              <a:rPr lang="pl-PL" dirty="0" err="1">
                <a:solidFill>
                  <a:srgbClr val="A6EEF8"/>
                </a:solidFill>
              </a:rPr>
              <a:t>Künga</a:t>
            </a:r>
            <a:r>
              <a:rPr lang="pl-PL" dirty="0">
                <a:solidFill>
                  <a:srgbClr val="A6EEF8"/>
                </a:solidFill>
              </a:rPr>
              <a:t>, cofnięto zezwolenia na działalność naukową </a:t>
            </a:r>
            <a:r>
              <a:rPr lang="pl-PL" dirty="0" smtClean="0">
                <a:solidFill>
                  <a:srgbClr val="A6EEF8"/>
                </a:solidFill>
              </a:rPr>
              <a:t/>
            </a:r>
            <a:br>
              <a:rPr lang="pl-PL" dirty="0" smtClean="0">
                <a:solidFill>
                  <a:srgbClr val="A6EEF8"/>
                </a:solidFill>
              </a:rPr>
            </a:br>
            <a:r>
              <a:rPr lang="pl-PL" dirty="0" smtClean="0">
                <a:solidFill>
                  <a:srgbClr val="A6EEF8"/>
                </a:solidFill>
              </a:rPr>
              <a:t>lub </a:t>
            </a:r>
            <a:r>
              <a:rPr lang="pl-PL" dirty="0">
                <a:solidFill>
                  <a:srgbClr val="A6EEF8"/>
                </a:solidFill>
              </a:rPr>
              <a:t>udzielono upomnień od Kongregacji Nauki Wiary. </a:t>
            </a:r>
            <a:endParaRPr lang="pl-PL" dirty="0" smtClean="0">
              <a:solidFill>
                <a:srgbClr val="A6EEF8"/>
              </a:solidFill>
            </a:endParaRPr>
          </a:p>
          <a:p>
            <a:pPr algn="just"/>
            <a:r>
              <a:rPr lang="pl-PL" dirty="0" smtClean="0">
                <a:solidFill>
                  <a:srgbClr val="A6EEF8"/>
                </a:solidFill>
              </a:rPr>
              <a:t>Upomniano </a:t>
            </a:r>
            <a:r>
              <a:rPr lang="pl-PL" dirty="0">
                <a:solidFill>
                  <a:srgbClr val="A6EEF8"/>
                </a:solidFill>
              </a:rPr>
              <a:t>m.in. Charlesa </a:t>
            </a:r>
            <a:r>
              <a:rPr lang="pl-PL" dirty="0" err="1">
                <a:solidFill>
                  <a:srgbClr val="A6EEF8"/>
                </a:solidFill>
              </a:rPr>
              <a:t>Currana</a:t>
            </a:r>
            <a:r>
              <a:rPr lang="pl-PL" dirty="0">
                <a:solidFill>
                  <a:srgbClr val="A6EEF8"/>
                </a:solidFill>
              </a:rPr>
              <a:t>, Edwarda </a:t>
            </a:r>
            <a:r>
              <a:rPr lang="pl-PL" dirty="0" err="1">
                <a:solidFill>
                  <a:srgbClr val="A6EEF8"/>
                </a:solidFill>
              </a:rPr>
              <a:t>Schillebeeckxa</a:t>
            </a:r>
            <a:r>
              <a:rPr lang="pl-PL" dirty="0">
                <a:solidFill>
                  <a:srgbClr val="A6EEF8"/>
                </a:solidFill>
              </a:rPr>
              <a:t> (za głoszenie poglądów niezgodnych z doktryną wiary), </a:t>
            </a:r>
            <a:r>
              <a:rPr lang="pl-PL" dirty="0" err="1">
                <a:solidFill>
                  <a:srgbClr val="A6EEF8"/>
                </a:solidFill>
              </a:rPr>
              <a:t>Gustavo</a:t>
            </a:r>
            <a:r>
              <a:rPr lang="pl-PL" dirty="0">
                <a:solidFill>
                  <a:srgbClr val="A6EEF8"/>
                </a:solidFill>
              </a:rPr>
              <a:t> </a:t>
            </a:r>
            <a:r>
              <a:rPr lang="pl-PL" dirty="0" err="1">
                <a:solidFill>
                  <a:srgbClr val="A6EEF8"/>
                </a:solidFill>
              </a:rPr>
              <a:t>Gutiérreza</a:t>
            </a:r>
            <a:r>
              <a:rPr lang="pl-PL" dirty="0">
                <a:solidFill>
                  <a:srgbClr val="A6EEF8"/>
                </a:solidFill>
              </a:rPr>
              <a:t> i Leonardo </a:t>
            </a:r>
            <a:r>
              <a:rPr lang="pl-PL" dirty="0" err="1">
                <a:solidFill>
                  <a:srgbClr val="A6EEF8"/>
                </a:solidFill>
              </a:rPr>
              <a:t>Boffa</a:t>
            </a:r>
            <a:r>
              <a:rPr lang="pl-PL" dirty="0">
                <a:solidFill>
                  <a:srgbClr val="A6EEF8"/>
                </a:solidFill>
              </a:rPr>
              <a:t> (za popieranie teologii wyzwolenia</a:t>
            </a:r>
            <a:r>
              <a:rPr lang="pl-PL" dirty="0" smtClean="0">
                <a:solidFill>
                  <a:srgbClr val="A6EEF8"/>
                </a:solidFill>
              </a:rPr>
              <a:t>). </a:t>
            </a:r>
          </a:p>
          <a:p>
            <a:pPr algn="just"/>
            <a:r>
              <a:rPr lang="pl-PL" dirty="0" smtClean="0">
                <a:solidFill>
                  <a:srgbClr val="A6EEF8"/>
                </a:solidFill>
              </a:rPr>
              <a:t>Jednocześnie</a:t>
            </a:r>
            <a:r>
              <a:rPr lang="pl-PL" dirty="0">
                <a:solidFill>
                  <a:srgbClr val="A6EEF8"/>
                </a:solidFill>
              </a:rPr>
              <a:t>, w 1988 Jan Paweł II ekskomunikował konserwatywnego arcybiskupa Marcela </a:t>
            </a:r>
            <a:r>
              <a:rPr lang="pl-PL" dirty="0" err="1">
                <a:solidFill>
                  <a:srgbClr val="A6EEF8"/>
                </a:solidFill>
              </a:rPr>
              <a:t>Lefebvre'a</a:t>
            </a:r>
            <a:r>
              <a:rPr lang="pl-PL" dirty="0">
                <a:solidFill>
                  <a:srgbClr val="A6EEF8"/>
                </a:solidFill>
              </a:rPr>
              <a:t> (od którego pochodzi ruch lefebrystów</a:t>
            </a:r>
            <a:r>
              <a:rPr lang="pl-PL" dirty="0" smtClean="0">
                <a:solidFill>
                  <a:srgbClr val="A6EEF8"/>
                </a:solidFill>
              </a:rPr>
              <a:t>).</a:t>
            </a:r>
            <a:endParaRPr lang="pl-PL" dirty="0">
              <a:solidFill>
                <a:srgbClr val="A6EEF8"/>
              </a:solidFill>
            </a:endParaRPr>
          </a:p>
          <a:p>
            <a:pPr algn="just"/>
            <a:r>
              <a:rPr lang="pl-PL" dirty="0">
                <a:solidFill>
                  <a:srgbClr val="A6EEF8"/>
                </a:solidFill>
              </a:rPr>
              <a:t>W 1982 roku nadał status prałatury personalnej instytucji Opus </a:t>
            </a:r>
            <a:r>
              <a:rPr lang="pl-PL" dirty="0" smtClean="0">
                <a:solidFill>
                  <a:srgbClr val="A6EEF8"/>
                </a:solidFill>
              </a:rPr>
              <a:t>Dei.</a:t>
            </a:r>
            <a:endParaRPr lang="pl-PL" dirty="0">
              <a:solidFill>
                <a:srgbClr val="A6EEF8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70786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 advTm="146024">
        <p14:shred/>
      </p:transition>
    </mc:Choice>
    <mc:Fallback>
      <p:transition spd="slow" advTm="14602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0"/>
            <a:ext cx="8712968" cy="836712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i="1" dirty="0">
                <a:solidFill>
                  <a:srgbClr val="416F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Jesień Ludów w Europie Wschodniej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196752"/>
            <a:ext cx="8136904" cy="5328592"/>
          </a:xfrm>
        </p:spPr>
        <p:txBody>
          <a:bodyPr>
            <a:normAutofit fontScale="77500" lnSpcReduction="20000"/>
          </a:bodyPr>
          <a:lstStyle/>
          <a:p>
            <a:r>
              <a:rPr lang="pl-PL" dirty="0">
                <a:solidFill>
                  <a:srgbClr val="A6EEF8"/>
                </a:solidFill>
              </a:rPr>
              <a:t>Zdaniem historyków papież, popierając ideę niezależnych, wolnych związków zawodowych, walnie przyczynił się do upadku systemów komunistycznych w państwach bloku </a:t>
            </a:r>
            <a:r>
              <a:rPr lang="pl-PL" dirty="0" smtClean="0">
                <a:solidFill>
                  <a:srgbClr val="A6EEF8"/>
                </a:solidFill>
              </a:rPr>
              <a:t>wschodniego. </a:t>
            </a:r>
          </a:p>
          <a:p>
            <a:r>
              <a:rPr lang="pl-PL" dirty="0" smtClean="0">
                <a:solidFill>
                  <a:srgbClr val="A6EEF8"/>
                </a:solidFill>
              </a:rPr>
              <a:t>Zapoczątkowały </a:t>
            </a:r>
            <a:r>
              <a:rPr lang="pl-PL" dirty="0">
                <a:solidFill>
                  <a:srgbClr val="A6EEF8"/>
                </a:solidFill>
              </a:rPr>
              <a:t>to wydarzenia w Polsce z roku 1989: </a:t>
            </a:r>
            <a:endParaRPr lang="pl-PL" dirty="0" smtClean="0">
              <a:solidFill>
                <a:srgbClr val="A6EEF8"/>
              </a:solidFill>
            </a:endParaRPr>
          </a:p>
          <a:p>
            <a:r>
              <a:rPr lang="pl-PL" dirty="0" smtClean="0">
                <a:solidFill>
                  <a:srgbClr val="A6EEF8"/>
                </a:solidFill>
              </a:rPr>
              <a:t>w </a:t>
            </a:r>
            <a:r>
              <a:rPr lang="pl-PL" dirty="0">
                <a:solidFill>
                  <a:srgbClr val="A6EEF8"/>
                </a:solidFill>
              </a:rPr>
              <a:t>kwietniu nastąpiło zalegalizowanie związków zawodowych, a w czerwcu odbyły się pierwsze częściowo wolne </a:t>
            </a:r>
            <a:r>
              <a:rPr lang="pl-PL" dirty="0" smtClean="0">
                <a:solidFill>
                  <a:srgbClr val="A6EEF8"/>
                </a:solidFill>
              </a:rPr>
              <a:t>wybory. </a:t>
            </a:r>
          </a:p>
          <a:p>
            <a:r>
              <a:rPr lang="pl-PL" dirty="0" smtClean="0">
                <a:solidFill>
                  <a:srgbClr val="A6EEF8"/>
                </a:solidFill>
              </a:rPr>
              <a:t>Po </a:t>
            </a:r>
            <a:r>
              <a:rPr lang="pl-PL" dirty="0">
                <a:solidFill>
                  <a:srgbClr val="A6EEF8"/>
                </a:solidFill>
              </a:rPr>
              <a:t>tych wydarzeniach, podobne zmiany ustrojowe rozpoczęły się w innych państwach, m.in.: aksamitna rewolucja na Czechosłowacji, Trójkątny Stół na Węgrzech czy Okrągły Stół w Bułgarii. </a:t>
            </a:r>
            <a:endParaRPr lang="pl-PL" dirty="0" smtClean="0">
              <a:solidFill>
                <a:srgbClr val="A6EEF8"/>
              </a:solidFill>
            </a:endParaRPr>
          </a:p>
          <a:p>
            <a:r>
              <a:rPr lang="pl-PL" dirty="0" smtClean="0">
                <a:solidFill>
                  <a:srgbClr val="A6EEF8"/>
                </a:solidFill>
              </a:rPr>
              <a:t>W </a:t>
            </a:r>
            <a:r>
              <a:rPr lang="pl-PL" dirty="0">
                <a:solidFill>
                  <a:srgbClr val="A6EEF8"/>
                </a:solidFill>
              </a:rPr>
              <a:t>tym czasie, ówczesny przywódca ZSRR, Michaił Gorbaczow odwiedził Jana Pawła II w Watykanie, jako pierwszy władca tego kraju w </a:t>
            </a:r>
            <a:r>
              <a:rPr lang="pl-PL" dirty="0" smtClean="0">
                <a:solidFill>
                  <a:srgbClr val="A6EEF8"/>
                </a:solidFill>
              </a:rPr>
              <a:t>historii.  </a:t>
            </a:r>
          </a:p>
          <a:p>
            <a:r>
              <a:rPr lang="pl-PL" dirty="0" smtClean="0">
                <a:solidFill>
                  <a:srgbClr val="A6EEF8"/>
                </a:solidFill>
              </a:rPr>
              <a:t>Dwa </a:t>
            </a:r>
            <a:r>
              <a:rPr lang="pl-PL" dirty="0">
                <a:solidFill>
                  <a:srgbClr val="A6EEF8"/>
                </a:solidFill>
              </a:rPr>
              <a:t>lata później, kiedy Gorbaczow był już prezydentem, Związek Radziecki rozpadł </a:t>
            </a:r>
            <a:r>
              <a:rPr lang="pl-PL" dirty="0" smtClean="0">
                <a:solidFill>
                  <a:srgbClr val="A6EEF8"/>
                </a:solidFill>
              </a:rPr>
              <a:t>się.</a:t>
            </a:r>
            <a:endParaRPr lang="pl-PL" dirty="0">
              <a:solidFill>
                <a:srgbClr val="A6EEF8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09806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 advTm="56716">
        <p14:vortex dir="r"/>
      </p:transition>
    </mc:Choice>
    <mc:Fallback>
      <p:transition spd="slow" advTm="5671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692696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Lata 1989–2000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836712"/>
            <a:ext cx="8712968" cy="5760640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pl-PL" dirty="0">
                <a:solidFill>
                  <a:srgbClr val="A6EEF8"/>
                </a:solidFill>
              </a:rPr>
              <a:t>Jeszcze w roku 1990, dzięki dobrym relacjom z Gorbaczowem, Stolica Apostolska nawiązała stosunki dyplomatyczne z Federacją </a:t>
            </a:r>
            <a:r>
              <a:rPr lang="pl-PL" dirty="0" smtClean="0">
                <a:solidFill>
                  <a:srgbClr val="A6EEF8"/>
                </a:solidFill>
              </a:rPr>
              <a:t>Rosyjską. </a:t>
            </a:r>
          </a:p>
          <a:p>
            <a:pPr algn="just"/>
            <a:r>
              <a:rPr lang="pl-PL" dirty="0" smtClean="0">
                <a:solidFill>
                  <a:srgbClr val="A6EEF8"/>
                </a:solidFill>
              </a:rPr>
              <a:t>Zarazem </a:t>
            </a:r>
            <a:r>
              <a:rPr lang="pl-PL" dirty="0">
                <a:solidFill>
                  <a:srgbClr val="A6EEF8"/>
                </a:solidFill>
              </a:rPr>
              <a:t>jego ustalenia z prezydentem USA Billem Clintonem, doprowadziły do ustalenia w 1994 roku stanowiska </a:t>
            </a:r>
            <a:r>
              <a:rPr lang="pl-PL" dirty="0" err="1">
                <a:solidFill>
                  <a:srgbClr val="A6EEF8"/>
                </a:solidFill>
              </a:rPr>
              <a:t>ws</a:t>
            </a:r>
            <a:r>
              <a:rPr lang="pl-PL" dirty="0">
                <a:solidFill>
                  <a:srgbClr val="A6EEF8"/>
                </a:solidFill>
              </a:rPr>
              <a:t>. wspólnego działania Stanów Zjednoczonych i Watykanu, na rzecz pokoju na </a:t>
            </a:r>
            <a:r>
              <a:rPr lang="pl-PL" dirty="0" smtClean="0">
                <a:solidFill>
                  <a:srgbClr val="A6EEF8"/>
                </a:solidFill>
              </a:rPr>
              <a:t>świecie. </a:t>
            </a:r>
          </a:p>
          <a:p>
            <a:pPr algn="just"/>
            <a:r>
              <a:rPr lang="pl-PL" dirty="0" smtClean="0">
                <a:solidFill>
                  <a:srgbClr val="A6EEF8"/>
                </a:solidFill>
              </a:rPr>
              <a:t>Zaowocowało </a:t>
            </a:r>
            <a:r>
              <a:rPr lang="pl-PL" dirty="0">
                <a:solidFill>
                  <a:srgbClr val="A6EEF8"/>
                </a:solidFill>
              </a:rPr>
              <a:t>to kolejnym wystąpieniem przed Zgromadzeniem Ogólnym Narodów Zjednoczonych </a:t>
            </a:r>
            <a:r>
              <a:rPr lang="pl-PL" dirty="0" smtClean="0">
                <a:solidFill>
                  <a:srgbClr val="A6EEF8"/>
                </a:solidFill>
              </a:rPr>
              <a:t/>
            </a:r>
            <a:br>
              <a:rPr lang="pl-PL" dirty="0" smtClean="0">
                <a:solidFill>
                  <a:srgbClr val="A6EEF8"/>
                </a:solidFill>
              </a:rPr>
            </a:br>
            <a:r>
              <a:rPr lang="pl-PL" dirty="0" smtClean="0">
                <a:solidFill>
                  <a:srgbClr val="A6EEF8"/>
                </a:solidFill>
              </a:rPr>
              <a:t>(</a:t>
            </a:r>
            <a:r>
              <a:rPr lang="pl-PL" dirty="0">
                <a:solidFill>
                  <a:srgbClr val="A6EEF8"/>
                </a:solidFill>
              </a:rPr>
              <a:t>w 1995), gdzie Jan Paweł II zaapelował o "uwolnienie przyszłości polityki i ludzi od obciążenia cynizmem</a:t>
            </a:r>
            <a:r>
              <a:rPr lang="pl-PL" dirty="0" smtClean="0">
                <a:solidFill>
                  <a:srgbClr val="A6EEF8"/>
                </a:solidFill>
              </a:rPr>
              <a:t>". </a:t>
            </a:r>
          </a:p>
          <a:p>
            <a:pPr algn="just"/>
            <a:r>
              <a:rPr lang="pl-PL" dirty="0" smtClean="0">
                <a:solidFill>
                  <a:srgbClr val="A6EEF8"/>
                </a:solidFill>
              </a:rPr>
              <a:t>Ponadto</a:t>
            </a:r>
            <a:r>
              <a:rPr lang="pl-PL" dirty="0">
                <a:solidFill>
                  <a:srgbClr val="A6EEF8"/>
                </a:solidFill>
              </a:rPr>
              <a:t>, ze względu na dobre stosunki z wyznawcami judaizmu, w 1993 Stolica Apostolska uznała państwo </a:t>
            </a:r>
            <a:r>
              <a:rPr lang="pl-PL" dirty="0" smtClean="0">
                <a:solidFill>
                  <a:srgbClr val="A6EEF8"/>
                </a:solidFill>
              </a:rPr>
              <a:t>Izrael.</a:t>
            </a:r>
            <a:endParaRPr lang="pl-PL" dirty="0">
              <a:solidFill>
                <a:srgbClr val="A6EEF8"/>
              </a:solidFill>
            </a:endParaRPr>
          </a:p>
          <a:p>
            <a:pPr algn="just"/>
            <a:r>
              <a:rPr lang="pl-PL" dirty="0">
                <a:solidFill>
                  <a:srgbClr val="A6EEF8"/>
                </a:solidFill>
              </a:rPr>
              <a:t>Lata 90. były kolejną dekadą naznaczoną licznymi pielgrzymkami, choć z powodu operacji stawu biodrowego w 1994, papież musiał nieco ograniczyć swoją działalność </a:t>
            </a:r>
            <a:r>
              <a:rPr lang="pl-PL" dirty="0" smtClean="0">
                <a:solidFill>
                  <a:srgbClr val="A6EEF8"/>
                </a:solidFill>
              </a:rPr>
              <a:t>misyjną. </a:t>
            </a:r>
          </a:p>
          <a:p>
            <a:pPr algn="just"/>
            <a:r>
              <a:rPr lang="pl-PL" dirty="0" smtClean="0">
                <a:solidFill>
                  <a:srgbClr val="A6EEF8"/>
                </a:solidFill>
              </a:rPr>
              <a:t>Jeszcze </a:t>
            </a:r>
            <a:r>
              <a:rPr lang="pl-PL" dirty="0">
                <a:solidFill>
                  <a:srgbClr val="A6EEF8"/>
                </a:solidFill>
              </a:rPr>
              <a:t>w 1992 odbył podróż do Afryki, gdzie senegalskim Domu Niewolników na </a:t>
            </a:r>
            <a:r>
              <a:rPr lang="pl-PL" dirty="0" err="1">
                <a:solidFill>
                  <a:srgbClr val="A6EEF8"/>
                </a:solidFill>
              </a:rPr>
              <a:t>Gorée</a:t>
            </a:r>
            <a:r>
              <a:rPr lang="pl-PL" dirty="0">
                <a:solidFill>
                  <a:srgbClr val="A6EEF8"/>
                </a:solidFill>
              </a:rPr>
              <a:t> modlił się </a:t>
            </a:r>
            <a:r>
              <a:rPr lang="pl-PL" dirty="0" smtClean="0">
                <a:solidFill>
                  <a:srgbClr val="A6EEF8"/>
                </a:solidFill>
              </a:rPr>
              <a:t/>
            </a:r>
            <a:br>
              <a:rPr lang="pl-PL" dirty="0" smtClean="0">
                <a:solidFill>
                  <a:srgbClr val="A6EEF8"/>
                </a:solidFill>
              </a:rPr>
            </a:br>
            <a:r>
              <a:rPr lang="pl-PL" dirty="0" smtClean="0">
                <a:solidFill>
                  <a:srgbClr val="A6EEF8"/>
                </a:solidFill>
              </a:rPr>
              <a:t>o </a:t>
            </a:r>
            <a:r>
              <a:rPr lang="pl-PL" dirty="0">
                <a:solidFill>
                  <a:srgbClr val="A6EEF8"/>
                </a:solidFill>
              </a:rPr>
              <a:t>przebaczenie dla handlarzy czarnoskórej ludności, którzy sprzedawali niewolników do pracy przy zbiorach kawy i </a:t>
            </a:r>
            <a:r>
              <a:rPr lang="pl-PL" dirty="0" smtClean="0">
                <a:solidFill>
                  <a:srgbClr val="A6EEF8"/>
                </a:solidFill>
              </a:rPr>
              <a:t>bawełny. </a:t>
            </a:r>
          </a:p>
          <a:p>
            <a:pPr algn="just"/>
            <a:r>
              <a:rPr lang="pl-PL" dirty="0" smtClean="0">
                <a:solidFill>
                  <a:srgbClr val="A6EEF8"/>
                </a:solidFill>
              </a:rPr>
              <a:t>W </a:t>
            </a:r>
            <a:r>
              <a:rPr lang="pl-PL" dirty="0">
                <a:solidFill>
                  <a:srgbClr val="A6EEF8"/>
                </a:solidFill>
              </a:rPr>
              <a:t>latach 1995-1996 odbył też pielgrzymki do państw Ameryki Środkowej i Centralnej, a także </a:t>
            </a:r>
            <a:r>
              <a:rPr lang="pl-PL" dirty="0" smtClean="0">
                <a:solidFill>
                  <a:srgbClr val="A6EEF8"/>
                </a:solidFill>
              </a:rPr>
              <a:t/>
            </a:r>
            <a:br>
              <a:rPr lang="pl-PL" dirty="0" smtClean="0">
                <a:solidFill>
                  <a:srgbClr val="A6EEF8"/>
                </a:solidFill>
              </a:rPr>
            </a:br>
            <a:r>
              <a:rPr lang="pl-PL" dirty="0" smtClean="0">
                <a:solidFill>
                  <a:srgbClr val="A6EEF8"/>
                </a:solidFill>
              </a:rPr>
              <a:t>na </a:t>
            </a:r>
            <a:r>
              <a:rPr lang="pl-PL" dirty="0">
                <a:solidFill>
                  <a:srgbClr val="A6EEF8"/>
                </a:solidFill>
              </a:rPr>
              <a:t>Filipiny – największego katolickiego państwa </a:t>
            </a:r>
            <a:r>
              <a:rPr lang="pl-PL" dirty="0" smtClean="0">
                <a:solidFill>
                  <a:srgbClr val="A6EEF8"/>
                </a:solidFill>
              </a:rPr>
              <a:t>Azji.</a:t>
            </a:r>
            <a:endParaRPr lang="pl-PL" dirty="0">
              <a:solidFill>
                <a:srgbClr val="A6EEF8"/>
              </a:solidFill>
            </a:endParaRPr>
          </a:p>
          <a:p>
            <a:pPr algn="just"/>
            <a:r>
              <a:rPr lang="pl-PL" dirty="0">
                <a:solidFill>
                  <a:srgbClr val="A6EEF8"/>
                </a:solidFill>
              </a:rPr>
              <a:t>Początek dekady to także starania papieża o pokój na świecie – zwłaszcza w ogarniętych wojnami domowymi państwach afrykańskich oraz sytuacji na </a:t>
            </a:r>
            <a:r>
              <a:rPr lang="pl-PL" dirty="0" smtClean="0">
                <a:solidFill>
                  <a:srgbClr val="A6EEF8"/>
                </a:solidFill>
              </a:rPr>
              <a:t>Bałkanach. </a:t>
            </a:r>
          </a:p>
          <a:p>
            <a:pPr algn="just"/>
            <a:r>
              <a:rPr lang="pl-PL" dirty="0" smtClean="0">
                <a:solidFill>
                  <a:srgbClr val="A6EEF8"/>
                </a:solidFill>
              </a:rPr>
              <a:t>Niektóre </a:t>
            </a:r>
            <a:r>
              <a:rPr lang="pl-PL" dirty="0">
                <a:solidFill>
                  <a:srgbClr val="A6EEF8"/>
                </a:solidFill>
              </a:rPr>
              <a:t>papieskie działania pozostawały jednak bez odpowiedzi, jak choćby apele o zaprzestanie wojen w Zatoce Perskiej oraz o zniesienie embarga na </a:t>
            </a:r>
            <a:r>
              <a:rPr lang="pl-PL" dirty="0" smtClean="0">
                <a:solidFill>
                  <a:srgbClr val="A6EEF8"/>
                </a:solidFill>
              </a:rPr>
              <a:t>Kubę. </a:t>
            </a:r>
          </a:p>
          <a:p>
            <a:pPr algn="just"/>
            <a:r>
              <a:rPr lang="pl-PL" dirty="0" smtClean="0">
                <a:solidFill>
                  <a:srgbClr val="A6EEF8"/>
                </a:solidFill>
              </a:rPr>
              <a:t>Prawdopodobnie </a:t>
            </a:r>
            <a:r>
              <a:rPr lang="pl-PL" dirty="0">
                <a:solidFill>
                  <a:srgbClr val="A6EEF8"/>
                </a:solidFill>
              </a:rPr>
              <a:t>dzięki takiemu </a:t>
            </a:r>
            <a:r>
              <a:rPr lang="pl-PL" dirty="0" err="1">
                <a:solidFill>
                  <a:srgbClr val="A6EEF8"/>
                </a:solidFill>
              </a:rPr>
              <a:t>stanowiku</a:t>
            </a:r>
            <a:r>
              <a:rPr lang="pl-PL" dirty="0">
                <a:solidFill>
                  <a:srgbClr val="A6EEF8"/>
                </a:solidFill>
              </a:rPr>
              <a:t>, kiedy w 1998 wizytował ten kraj został ciepło przyjęty przez komunistycznego prezydenta Fidela Castro, co doprowadziło do większej akceptacji kubańskiego Kościoła katolickiego przez </a:t>
            </a:r>
            <a:r>
              <a:rPr lang="pl-PL" dirty="0" smtClean="0">
                <a:solidFill>
                  <a:srgbClr val="A6EEF8"/>
                </a:solidFill>
              </a:rPr>
              <a:t>władze.</a:t>
            </a:r>
            <a:endParaRPr lang="pl-PL" dirty="0">
              <a:solidFill>
                <a:srgbClr val="A6EEF8"/>
              </a:solidFill>
            </a:endParaRPr>
          </a:p>
          <a:p>
            <a:pPr algn="just"/>
            <a:r>
              <a:rPr lang="pl-PL" dirty="0">
                <a:solidFill>
                  <a:srgbClr val="A6EEF8"/>
                </a:solidFill>
              </a:rPr>
              <a:t>W tym czasie Jan Paweł II zadbał także o reformę </a:t>
            </a:r>
            <a:r>
              <a:rPr lang="pl-PL" dirty="0" smtClean="0">
                <a:solidFill>
                  <a:srgbClr val="A6EEF8"/>
                </a:solidFill>
              </a:rPr>
              <a:t>Kościoła. </a:t>
            </a:r>
          </a:p>
          <a:p>
            <a:pPr algn="just"/>
            <a:r>
              <a:rPr lang="pl-PL" dirty="0" smtClean="0">
                <a:solidFill>
                  <a:srgbClr val="A6EEF8"/>
                </a:solidFill>
              </a:rPr>
              <a:t>Jeszcze </a:t>
            </a:r>
            <a:r>
              <a:rPr lang="pl-PL" dirty="0">
                <a:solidFill>
                  <a:srgbClr val="A6EEF8"/>
                </a:solidFill>
              </a:rPr>
              <a:t>pod koniec lat 80. zreformował Kurię Rzymską a w 1992 wydał nowy Katechizm Kościoła </a:t>
            </a:r>
            <a:r>
              <a:rPr lang="pl-PL" dirty="0" smtClean="0">
                <a:solidFill>
                  <a:srgbClr val="A6EEF8"/>
                </a:solidFill>
              </a:rPr>
              <a:t>Katolickiego. </a:t>
            </a:r>
          </a:p>
          <a:p>
            <a:pPr algn="just"/>
            <a:r>
              <a:rPr lang="pl-PL" dirty="0" smtClean="0">
                <a:solidFill>
                  <a:srgbClr val="A6EEF8"/>
                </a:solidFill>
              </a:rPr>
              <a:t>Siedem </a:t>
            </a:r>
            <a:r>
              <a:rPr lang="pl-PL" dirty="0">
                <a:solidFill>
                  <a:srgbClr val="A6EEF8"/>
                </a:solidFill>
              </a:rPr>
              <a:t>lat później poparł działania na rzecz ochronę środowiska naturalnego, uznając, że niszczenie środowiska może być grzechem </a:t>
            </a:r>
            <a:r>
              <a:rPr lang="pl-PL" dirty="0" smtClean="0">
                <a:solidFill>
                  <a:srgbClr val="A6EEF8"/>
                </a:solidFill>
              </a:rPr>
              <a:t>ciężkim.</a:t>
            </a:r>
            <a:endParaRPr lang="pl-PL" dirty="0">
              <a:solidFill>
                <a:srgbClr val="A6EEF8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08034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advTm="144329">
        <p14:flash/>
      </p:transition>
    </mc:Choice>
    <mc:Fallback>
      <p:transition spd="slow" advTm="14432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908720"/>
          </a:xfrm>
        </p:spPr>
        <p:txBody>
          <a:bodyPr/>
          <a:lstStyle/>
          <a:p>
            <a:pPr algn="ctr"/>
            <a:r>
              <a:rPr lang="pl-PL" b="1" i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Jubileusz Roku 2000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052736"/>
            <a:ext cx="8496944" cy="554461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l-PL" dirty="0">
                <a:solidFill>
                  <a:srgbClr val="A6EEF8"/>
                </a:solidFill>
              </a:rPr>
              <a:t>Od początku pontyfikatu planem Papieża </a:t>
            </a:r>
            <a:r>
              <a:rPr lang="pl-PL" dirty="0" smtClean="0">
                <a:solidFill>
                  <a:srgbClr val="A6EEF8"/>
                </a:solidFill>
              </a:rPr>
              <a:t/>
            </a:r>
            <a:br>
              <a:rPr lang="pl-PL" dirty="0" smtClean="0">
                <a:solidFill>
                  <a:srgbClr val="A6EEF8"/>
                </a:solidFill>
              </a:rPr>
            </a:br>
            <a:r>
              <a:rPr lang="pl-PL" dirty="0" smtClean="0">
                <a:solidFill>
                  <a:srgbClr val="A6EEF8"/>
                </a:solidFill>
              </a:rPr>
              <a:t>było </a:t>
            </a:r>
            <a:r>
              <a:rPr lang="pl-PL" dirty="0">
                <a:solidFill>
                  <a:srgbClr val="A6EEF8"/>
                </a:solidFill>
              </a:rPr>
              <a:t>wprowadzić Kościół w nowe </a:t>
            </a:r>
            <a:r>
              <a:rPr lang="pl-PL" dirty="0" smtClean="0">
                <a:solidFill>
                  <a:srgbClr val="A6EEF8"/>
                </a:solidFill>
              </a:rPr>
              <a:t>tysiąclecie. </a:t>
            </a:r>
          </a:p>
          <a:p>
            <a:pPr algn="just"/>
            <a:r>
              <a:rPr lang="pl-PL" dirty="0" smtClean="0">
                <a:solidFill>
                  <a:srgbClr val="A6EEF8"/>
                </a:solidFill>
              </a:rPr>
              <a:t>Z </a:t>
            </a:r>
            <a:r>
              <a:rPr lang="pl-PL" dirty="0">
                <a:solidFill>
                  <a:srgbClr val="A6EEF8"/>
                </a:solidFill>
              </a:rPr>
              <a:t>okazji roku milenijnego, postanowił uczcić </a:t>
            </a:r>
            <a:r>
              <a:rPr lang="pl-PL" dirty="0" smtClean="0">
                <a:solidFill>
                  <a:srgbClr val="A6EEF8"/>
                </a:solidFill>
              </a:rPr>
              <a:t/>
            </a:r>
            <a:br>
              <a:rPr lang="pl-PL" dirty="0" smtClean="0">
                <a:solidFill>
                  <a:srgbClr val="A6EEF8"/>
                </a:solidFill>
              </a:rPr>
            </a:br>
            <a:r>
              <a:rPr lang="pl-PL" dirty="0" smtClean="0">
                <a:solidFill>
                  <a:srgbClr val="A6EEF8"/>
                </a:solidFill>
              </a:rPr>
              <a:t>to </a:t>
            </a:r>
            <a:r>
              <a:rPr lang="pl-PL" dirty="0">
                <a:solidFill>
                  <a:srgbClr val="A6EEF8"/>
                </a:solidFill>
              </a:rPr>
              <a:t>wprowadzając obchody Roku Jubileuszowego. </a:t>
            </a:r>
            <a:endParaRPr lang="pl-PL" dirty="0" smtClean="0">
              <a:solidFill>
                <a:srgbClr val="A6EEF8"/>
              </a:solidFill>
            </a:endParaRPr>
          </a:p>
          <a:p>
            <a:pPr algn="just"/>
            <a:r>
              <a:rPr lang="pl-PL" dirty="0" smtClean="0">
                <a:solidFill>
                  <a:srgbClr val="A6EEF8"/>
                </a:solidFill>
              </a:rPr>
              <a:t>Obchody </a:t>
            </a:r>
            <a:r>
              <a:rPr lang="pl-PL" dirty="0">
                <a:solidFill>
                  <a:srgbClr val="A6EEF8"/>
                </a:solidFill>
              </a:rPr>
              <a:t>poprzedziły jedne z ważniejszych wydarzeń pontyfikatu pod względem dialogu </a:t>
            </a:r>
            <a:r>
              <a:rPr lang="pl-PL" dirty="0" smtClean="0">
                <a:solidFill>
                  <a:srgbClr val="A6EEF8"/>
                </a:solidFill>
              </a:rPr>
              <a:t/>
            </a:r>
            <a:br>
              <a:rPr lang="pl-PL" dirty="0" smtClean="0">
                <a:solidFill>
                  <a:srgbClr val="A6EEF8"/>
                </a:solidFill>
              </a:rPr>
            </a:br>
            <a:r>
              <a:rPr lang="pl-PL" dirty="0" smtClean="0">
                <a:solidFill>
                  <a:srgbClr val="A6EEF8"/>
                </a:solidFill>
              </a:rPr>
              <a:t>z </a:t>
            </a:r>
            <a:r>
              <a:rPr lang="pl-PL" dirty="0">
                <a:solidFill>
                  <a:srgbClr val="A6EEF8"/>
                </a:solidFill>
              </a:rPr>
              <a:t>innymi </a:t>
            </a:r>
            <a:r>
              <a:rPr lang="pl-PL" dirty="0" smtClean="0">
                <a:solidFill>
                  <a:srgbClr val="A6EEF8"/>
                </a:solidFill>
              </a:rPr>
              <a:t>religiami. </a:t>
            </a:r>
          </a:p>
          <a:p>
            <a:pPr algn="just"/>
            <a:r>
              <a:rPr lang="pl-PL" dirty="0" smtClean="0">
                <a:solidFill>
                  <a:srgbClr val="A6EEF8"/>
                </a:solidFill>
              </a:rPr>
              <a:t>W </a:t>
            </a:r>
            <a:r>
              <a:rPr lang="pl-PL" dirty="0">
                <a:solidFill>
                  <a:srgbClr val="A6EEF8"/>
                </a:solidFill>
              </a:rPr>
              <a:t>marcu 2000 papież odbył pielgrzymkę do Ziemi Świętej i spotkał się w Jerozolimie z premierem Izraela Ehudem </a:t>
            </a:r>
            <a:r>
              <a:rPr lang="pl-PL" dirty="0" smtClean="0">
                <a:solidFill>
                  <a:srgbClr val="A6EEF8"/>
                </a:solidFill>
              </a:rPr>
              <a:t>Barakiem. </a:t>
            </a:r>
          </a:p>
          <a:p>
            <a:pPr algn="just"/>
            <a:r>
              <a:rPr lang="pl-PL" dirty="0" smtClean="0">
                <a:solidFill>
                  <a:srgbClr val="A6EEF8"/>
                </a:solidFill>
              </a:rPr>
              <a:t>W </a:t>
            </a:r>
            <a:r>
              <a:rPr lang="pl-PL" dirty="0">
                <a:solidFill>
                  <a:srgbClr val="A6EEF8"/>
                </a:solidFill>
              </a:rPr>
              <a:t>trakcie pielgrzymki papież odwiedził </a:t>
            </a:r>
            <a:r>
              <a:rPr lang="pl-PL" dirty="0" smtClean="0">
                <a:solidFill>
                  <a:srgbClr val="A6EEF8"/>
                </a:solidFill>
              </a:rPr>
              <a:t/>
            </a:r>
            <a:br>
              <a:rPr lang="pl-PL" dirty="0" smtClean="0">
                <a:solidFill>
                  <a:srgbClr val="A6EEF8"/>
                </a:solidFill>
              </a:rPr>
            </a:br>
            <a:r>
              <a:rPr lang="pl-PL" dirty="0" smtClean="0">
                <a:solidFill>
                  <a:srgbClr val="A6EEF8"/>
                </a:solidFill>
              </a:rPr>
              <a:t>m.in</a:t>
            </a:r>
            <a:r>
              <a:rPr lang="pl-PL" dirty="0">
                <a:solidFill>
                  <a:srgbClr val="A6EEF8"/>
                </a:solidFill>
              </a:rPr>
              <a:t>. instytut Jad </a:t>
            </a:r>
            <a:r>
              <a:rPr lang="pl-PL" dirty="0" err="1">
                <a:solidFill>
                  <a:srgbClr val="A6EEF8"/>
                </a:solidFill>
              </a:rPr>
              <a:t>Waszem</a:t>
            </a:r>
            <a:r>
              <a:rPr lang="pl-PL" dirty="0">
                <a:solidFill>
                  <a:srgbClr val="A6EEF8"/>
                </a:solidFill>
              </a:rPr>
              <a:t>, poświęcony ofiarom Holocaustu, a także modlił się przy Ścianie </a:t>
            </a:r>
            <a:r>
              <a:rPr lang="pl-PL" dirty="0" smtClean="0">
                <a:solidFill>
                  <a:srgbClr val="A6EEF8"/>
                </a:solidFill>
              </a:rPr>
              <a:t>Płaczu.</a:t>
            </a:r>
            <a:endParaRPr lang="pl-PL" dirty="0">
              <a:solidFill>
                <a:srgbClr val="A6EEF8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0465435"/>
      </p:ext>
    </p:extLst>
  </p:cSld>
  <p:clrMapOvr>
    <a:masterClrMapping/>
  </p:clrMapOvr>
  <p:transition spd="slow" advTm="45939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836712"/>
          </a:xfrm>
        </p:spPr>
        <p:txBody>
          <a:bodyPr/>
          <a:lstStyle/>
          <a:p>
            <a:pPr algn="ctr"/>
            <a:r>
              <a:rPr lang="pl-PL" b="1" i="1" dirty="0">
                <a:solidFill>
                  <a:srgbClr val="0E39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Lata 2000–2005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980728"/>
            <a:ext cx="8712968" cy="568863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pl-PL" dirty="0">
                <a:solidFill>
                  <a:srgbClr val="A6EEF8"/>
                </a:solidFill>
              </a:rPr>
              <a:t>W ostatnich latach pontyfikatu, Jan Paweł II musiał ograniczyć swoją aktywność, ze względu na stan </a:t>
            </a:r>
            <a:r>
              <a:rPr lang="pl-PL" dirty="0" smtClean="0">
                <a:solidFill>
                  <a:srgbClr val="A6EEF8"/>
                </a:solidFill>
              </a:rPr>
              <a:t>zdrowia. </a:t>
            </a:r>
          </a:p>
          <a:p>
            <a:pPr algn="just"/>
            <a:r>
              <a:rPr lang="pl-PL" dirty="0" smtClean="0">
                <a:solidFill>
                  <a:srgbClr val="A6EEF8"/>
                </a:solidFill>
              </a:rPr>
              <a:t>Postępująca </a:t>
            </a:r>
            <a:r>
              <a:rPr lang="pl-PL" dirty="0">
                <a:solidFill>
                  <a:srgbClr val="A6EEF8"/>
                </a:solidFill>
              </a:rPr>
              <a:t>choroba Parkinsona oraz przebyte w latach 90. operacje, znacznie nadszarpnęły zdrowie papieża i zmusiły do mniejszej ilości pielgrzymek, jednak pomimo tego nie rozważał możliwości </a:t>
            </a:r>
            <a:r>
              <a:rPr lang="pl-PL" dirty="0" smtClean="0">
                <a:solidFill>
                  <a:srgbClr val="A6EEF8"/>
                </a:solidFill>
              </a:rPr>
              <a:t>rezygnacji. </a:t>
            </a:r>
          </a:p>
          <a:p>
            <a:pPr algn="just"/>
            <a:r>
              <a:rPr lang="pl-PL" dirty="0" smtClean="0">
                <a:solidFill>
                  <a:srgbClr val="A6EEF8"/>
                </a:solidFill>
              </a:rPr>
              <a:t>Od </a:t>
            </a:r>
            <a:r>
              <a:rPr lang="pl-PL" dirty="0">
                <a:solidFill>
                  <a:srgbClr val="A6EEF8"/>
                </a:solidFill>
              </a:rPr>
              <a:t>2003 roku jego stan nie pozwolił mu już poruszać się w pozycji stojącej, więc pokazywał się publicznie wyłącznie </a:t>
            </a:r>
            <a:r>
              <a:rPr lang="pl-PL" dirty="0" smtClean="0">
                <a:solidFill>
                  <a:srgbClr val="A6EEF8"/>
                </a:solidFill>
              </a:rPr>
              <a:t>siedząc.</a:t>
            </a:r>
            <a:endParaRPr lang="pl-PL" dirty="0">
              <a:solidFill>
                <a:srgbClr val="A6EEF8"/>
              </a:solidFill>
            </a:endParaRPr>
          </a:p>
          <a:p>
            <a:pPr algn="just"/>
            <a:r>
              <a:rPr lang="pl-PL" dirty="0">
                <a:solidFill>
                  <a:srgbClr val="A6EEF8"/>
                </a:solidFill>
              </a:rPr>
              <a:t>Od 14 marca 2004 roku pontyfikat Jana Pawła II jest uznawany </a:t>
            </a:r>
            <a:r>
              <a:rPr lang="pl-PL" dirty="0" smtClean="0">
                <a:solidFill>
                  <a:srgbClr val="A6EEF8"/>
                </a:solidFill>
              </a:rPr>
              <a:t/>
            </a:r>
            <a:br>
              <a:rPr lang="pl-PL" dirty="0" smtClean="0">
                <a:solidFill>
                  <a:srgbClr val="A6EEF8"/>
                </a:solidFill>
              </a:rPr>
            </a:br>
            <a:r>
              <a:rPr lang="pl-PL" dirty="0" smtClean="0">
                <a:solidFill>
                  <a:srgbClr val="A6EEF8"/>
                </a:solidFill>
              </a:rPr>
              <a:t>za </a:t>
            </a:r>
            <a:r>
              <a:rPr lang="pl-PL" dirty="0">
                <a:solidFill>
                  <a:srgbClr val="A6EEF8"/>
                </a:solidFill>
              </a:rPr>
              <a:t>najdłuższy, po pontyfikacie św. Piotra i bł. Piusa IX. </a:t>
            </a:r>
            <a:endParaRPr lang="pl-PL" dirty="0" smtClean="0">
              <a:solidFill>
                <a:srgbClr val="A6EEF8"/>
              </a:solidFill>
            </a:endParaRPr>
          </a:p>
          <a:p>
            <a:pPr algn="just"/>
            <a:r>
              <a:rPr lang="pl-PL" dirty="0" smtClean="0">
                <a:solidFill>
                  <a:srgbClr val="A6EEF8"/>
                </a:solidFill>
              </a:rPr>
              <a:t>Był </a:t>
            </a:r>
            <a:r>
              <a:rPr lang="pl-PL" dirty="0">
                <a:solidFill>
                  <a:srgbClr val="A6EEF8"/>
                </a:solidFill>
              </a:rPr>
              <a:t>papieżem przez 26 i pół roku (9666 dni). </a:t>
            </a:r>
            <a:endParaRPr lang="pl-PL" dirty="0" smtClean="0">
              <a:solidFill>
                <a:srgbClr val="A6EEF8"/>
              </a:solidFill>
            </a:endParaRPr>
          </a:p>
          <a:p>
            <a:pPr algn="just"/>
            <a:r>
              <a:rPr lang="pl-PL" dirty="0" smtClean="0">
                <a:solidFill>
                  <a:srgbClr val="A6EEF8"/>
                </a:solidFill>
              </a:rPr>
              <a:t>Długość </a:t>
            </a:r>
            <a:r>
              <a:rPr lang="pl-PL" dirty="0">
                <a:solidFill>
                  <a:srgbClr val="A6EEF8"/>
                </a:solidFill>
              </a:rPr>
              <a:t>jego pontyfikatu podkreśla także kontrast z papiestwem jego poprzednika Jana Pawła I, który papieżem był jedynie 33 dni. </a:t>
            </a:r>
            <a:endParaRPr lang="pl-PL" dirty="0" smtClean="0">
              <a:solidFill>
                <a:srgbClr val="A6EEF8"/>
              </a:solidFill>
            </a:endParaRPr>
          </a:p>
          <a:p>
            <a:pPr algn="just"/>
            <a:r>
              <a:rPr lang="pl-PL" dirty="0" smtClean="0">
                <a:solidFill>
                  <a:srgbClr val="A6EEF8"/>
                </a:solidFill>
              </a:rPr>
              <a:t>Osobistym </a:t>
            </a:r>
            <a:r>
              <a:rPr lang="pl-PL" dirty="0">
                <a:solidFill>
                  <a:srgbClr val="A6EEF8"/>
                </a:solidFill>
              </a:rPr>
              <a:t>sekretarzem Jana Pawła II przez cały pontyfikat </a:t>
            </a:r>
            <a:r>
              <a:rPr lang="pl-PL" dirty="0" smtClean="0">
                <a:solidFill>
                  <a:srgbClr val="A6EEF8"/>
                </a:solidFill>
              </a:rPr>
              <a:t/>
            </a:r>
            <a:br>
              <a:rPr lang="pl-PL" dirty="0" smtClean="0">
                <a:solidFill>
                  <a:srgbClr val="A6EEF8"/>
                </a:solidFill>
              </a:rPr>
            </a:br>
            <a:r>
              <a:rPr lang="pl-PL" dirty="0" smtClean="0">
                <a:solidFill>
                  <a:srgbClr val="A6EEF8"/>
                </a:solidFill>
              </a:rPr>
              <a:t>był </a:t>
            </a:r>
            <a:r>
              <a:rPr lang="pl-PL" dirty="0">
                <a:solidFill>
                  <a:srgbClr val="A6EEF8"/>
                </a:solidFill>
              </a:rPr>
              <a:t>Stanisław Dziwisz, od 2006 kardynał. </a:t>
            </a:r>
            <a:endParaRPr lang="pl-PL" dirty="0" smtClean="0">
              <a:solidFill>
                <a:srgbClr val="A6EEF8"/>
              </a:solidFill>
            </a:endParaRPr>
          </a:p>
          <a:p>
            <a:pPr algn="just"/>
            <a:r>
              <a:rPr lang="pl-PL" dirty="0" smtClean="0">
                <a:solidFill>
                  <a:srgbClr val="A6EEF8"/>
                </a:solidFill>
              </a:rPr>
              <a:t>Jego </a:t>
            </a:r>
            <a:r>
              <a:rPr lang="pl-PL" dirty="0">
                <a:solidFill>
                  <a:srgbClr val="A6EEF8"/>
                </a:solidFill>
              </a:rPr>
              <a:t>drugim osobistym sekretarzem był natomiast Mieczysław Mokrzycki</a:t>
            </a:r>
            <a:r>
              <a:rPr lang="pl-PL" dirty="0" smtClean="0">
                <a:solidFill>
                  <a:srgbClr val="A6EEF8"/>
                </a:solidFill>
              </a:rPr>
              <a:t>.</a:t>
            </a:r>
            <a:endParaRPr lang="pl-PL" dirty="0">
              <a:solidFill>
                <a:srgbClr val="A6EEF8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14184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Tm="62513">
        <p14:prism isInverted="1"/>
      </p:transition>
    </mc:Choice>
    <mc:Fallback>
      <p:transition spd="slow" advTm="625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980728"/>
          </a:xfrm>
        </p:spPr>
        <p:txBody>
          <a:bodyPr>
            <a:normAutofit/>
          </a:bodyPr>
          <a:lstStyle/>
          <a:p>
            <a:pPr algn="ctr"/>
            <a:r>
              <a:rPr lang="pl-PL" sz="5400" b="1" i="1" dirty="0">
                <a:solidFill>
                  <a:srgbClr val="162D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Pielgrzymki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124744"/>
            <a:ext cx="8496944" cy="5472608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pl-PL" dirty="0">
                <a:solidFill>
                  <a:srgbClr val="A6EEF8"/>
                </a:solidFill>
              </a:rPr>
              <a:t>Charakterystycznym elementem pontyfikatu Jana Pawła II były podróże zagraniczne. </a:t>
            </a:r>
            <a:endParaRPr lang="pl-PL" dirty="0" smtClean="0">
              <a:solidFill>
                <a:srgbClr val="A6EEF8"/>
              </a:solidFill>
            </a:endParaRPr>
          </a:p>
          <a:p>
            <a:pPr algn="just"/>
            <a:r>
              <a:rPr lang="pl-PL" dirty="0" smtClean="0">
                <a:solidFill>
                  <a:srgbClr val="A6EEF8"/>
                </a:solidFill>
              </a:rPr>
              <a:t>Odbył </a:t>
            </a:r>
            <a:r>
              <a:rPr lang="pl-PL" dirty="0">
                <a:solidFill>
                  <a:srgbClr val="A6EEF8"/>
                </a:solidFill>
              </a:rPr>
              <a:t>ich 104, odwiedzając wszystkie zamieszkane </a:t>
            </a:r>
            <a:r>
              <a:rPr lang="pl-PL" dirty="0" smtClean="0">
                <a:solidFill>
                  <a:srgbClr val="A6EEF8"/>
                </a:solidFill>
              </a:rPr>
              <a:t>kontynenty. </a:t>
            </a:r>
          </a:p>
          <a:p>
            <a:pPr algn="just"/>
            <a:r>
              <a:rPr lang="pl-PL" dirty="0" smtClean="0">
                <a:solidFill>
                  <a:srgbClr val="A6EEF8"/>
                </a:solidFill>
              </a:rPr>
              <a:t>W </a:t>
            </a:r>
            <a:r>
              <a:rPr lang="pl-PL" dirty="0">
                <a:solidFill>
                  <a:srgbClr val="A6EEF8"/>
                </a:solidFill>
              </a:rPr>
              <a:t>wielu miejscach, które odwiedził, nigdy przedtem nie postawił stopy żaden papież. </a:t>
            </a:r>
            <a:endParaRPr lang="pl-PL" dirty="0" smtClean="0">
              <a:solidFill>
                <a:srgbClr val="A6EEF8"/>
              </a:solidFill>
            </a:endParaRPr>
          </a:p>
          <a:p>
            <a:pPr algn="just"/>
            <a:r>
              <a:rPr lang="pl-PL" dirty="0" smtClean="0">
                <a:solidFill>
                  <a:srgbClr val="A6EEF8"/>
                </a:solidFill>
              </a:rPr>
              <a:t>Był </a:t>
            </a:r>
            <a:r>
              <a:rPr lang="pl-PL" dirty="0">
                <a:solidFill>
                  <a:srgbClr val="A6EEF8"/>
                </a:solidFill>
              </a:rPr>
              <a:t>m.in. pierwszym papieżem, który odwiedził Wielką Brytanię (od roku 1534 Kościół Anglii </a:t>
            </a:r>
            <a:r>
              <a:rPr lang="pl-PL" dirty="0" smtClean="0">
                <a:solidFill>
                  <a:srgbClr val="A6EEF8"/>
                </a:solidFill>
              </a:rPr>
              <a:t/>
            </a:r>
            <a:br>
              <a:rPr lang="pl-PL" dirty="0" smtClean="0">
                <a:solidFill>
                  <a:srgbClr val="A6EEF8"/>
                </a:solidFill>
              </a:rPr>
            </a:br>
            <a:r>
              <a:rPr lang="pl-PL" dirty="0" smtClean="0">
                <a:solidFill>
                  <a:srgbClr val="A6EEF8"/>
                </a:solidFill>
              </a:rPr>
              <a:t>nie </a:t>
            </a:r>
            <a:r>
              <a:rPr lang="pl-PL" dirty="0">
                <a:solidFill>
                  <a:srgbClr val="A6EEF8"/>
                </a:solidFill>
              </a:rPr>
              <a:t>uznaje władzy zwierzchniej Stolicy Apostolskiej) jest też pierwszym w historii papieżem, </a:t>
            </a:r>
            <a:r>
              <a:rPr lang="pl-PL" dirty="0" smtClean="0">
                <a:solidFill>
                  <a:srgbClr val="A6EEF8"/>
                </a:solidFill>
              </a:rPr>
              <a:t/>
            </a:r>
            <a:br>
              <a:rPr lang="pl-PL" dirty="0" smtClean="0">
                <a:solidFill>
                  <a:srgbClr val="A6EEF8"/>
                </a:solidFill>
              </a:rPr>
            </a:br>
            <a:r>
              <a:rPr lang="pl-PL" dirty="0" smtClean="0">
                <a:solidFill>
                  <a:srgbClr val="A6EEF8"/>
                </a:solidFill>
              </a:rPr>
              <a:t>który </a:t>
            </a:r>
            <a:r>
              <a:rPr lang="pl-PL" dirty="0">
                <a:solidFill>
                  <a:srgbClr val="A6EEF8"/>
                </a:solidFill>
              </a:rPr>
              <a:t>odwiedził Biały </a:t>
            </a:r>
            <a:r>
              <a:rPr lang="pl-PL" dirty="0" smtClean="0">
                <a:solidFill>
                  <a:srgbClr val="A6EEF8"/>
                </a:solidFill>
              </a:rPr>
              <a:t>Dom </a:t>
            </a:r>
            <a:r>
              <a:rPr lang="pl-PL" dirty="0">
                <a:solidFill>
                  <a:srgbClr val="A6EEF8"/>
                </a:solidFill>
              </a:rPr>
              <a:t>oraz jest też pierwszym papieżem, który odwiedził Sejm </a:t>
            </a:r>
            <a:r>
              <a:rPr lang="pl-PL" dirty="0" smtClean="0">
                <a:solidFill>
                  <a:srgbClr val="A6EEF8"/>
                </a:solidFill>
              </a:rPr>
              <a:t>RP. </a:t>
            </a:r>
          </a:p>
          <a:p>
            <a:pPr algn="just"/>
            <a:r>
              <a:rPr lang="pl-PL" dirty="0" smtClean="0">
                <a:solidFill>
                  <a:srgbClr val="A6EEF8"/>
                </a:solidFill>
              </a:rPr>
              <a:t>Mimo </a:t>
            </a:r>
            <a:r>
              <a:rPr lang="pl-PL" dirty="0">
                <a:solidFill>
                  <a:srgbClr val="A6EEF8"/>
                </a:solidFill>
              </a:rPr>
              <a:t>wielu zabiegów nie udało mu się jednak odbyć pielgrzymki do Rosji, prawdopodobnie </a:t>
            </a:r>
            <a:r>
              <a:rPr lang="pl-PL" dirty="0" smtClean="0">
                <a:solidFill>
                  <a:srgbClr val="A6EEF8"/>
                </a:solidFill>
              </a:rPr>
              <a:t/>
            </a:r>
            <a:br>
              <a:rPr lang="pl-PL" dirty="0" smtClean="0">
                <a:solidFill>
                  <a:srgbClr val="A6EEF8"/>
                </a:solidFill>
              </a:rPr>
            </a:br>
            <a:r>
              <a:rPr lang="pl-PL" dirty="0" smtClean="0">
                <a:solidFill>
                  <a:srgbClr val="A6EEF8"/>
                </a:solidFill>
              </a:rPr>
              <a:t>ze </a:t>
            </a:r>
            <a:r>
              <a:rPr lang="pl-PL" dirty="0">
                <a:solidFill>
                  <a:srgbClr val="A6EEF8"/>
                </a:solidFill>
              </a:rPr>
              <a:t>względu na niechęć ze strony patriarchatu moskiewskiego, który zarzuca Watykanowi </a:t>
            </a:r>
            <a:r>
              <a:rPr lang="pl-PL" dirty="0" smtClean="0">
                <a:solidFill>
                  <a:srgbClr val="A6EEF8"/>
                </a:solidFill>
              </a:rPr>
              <a:t>prozelityzm.</a:t>
            </a:r>
            <a:endParaRPr lang="pl-PL" dirty="0">
              <a:solidFill>
                <a:srgbClr val="A6EEF8"/>
              </a:solidFill>
            </a:endParaRPr>
          </a:p>
          <a:p>
            <a:pPr algn="just"/>
            <a:r>
              <a:rPr lang="pl-PL" dirty="0">
                <a:solidFill>
                  <a:srgbClr val="A6EEF8"/>
                </a:solidFill>
              </a:rPr>
              <a:t>Jan Paweł II jako papież najwięcej razy odwiedził m.in. Polskę (8 razy), USA (7 razy), Francję </a:t>
            </a:r>
            <a:r>
              <a:rPr lang="pl-PL" dirty="0" smtClean="0">
                <a:solidFill>
                  <a:srgbClr val="A6EEF8"/>
                </a:solidFill>
              </a:rPr>
              <a:t/>
            </a:r>
            <a:br>
              <a:rPr lang="pl-PL" dirty="0" smtClean="0">
                <a:solidFill>
                  <a:srgbClr val="A6EEF8"/>
                </a:solidFill>
              </a:rPr>
            </a:br>
            <a:r>
              <a:rPr lang="pl-PL" dirty="0" smtClean="0">
                <a:solidFill>
                  <a:srgbClr val="A6EEF8"/>
                </a:solidFill>
              </a:rPr>
              <a:t>(</a:t>
            </a:r>
            <a:r>
              <a:rPr lang="pl-PL" dirty="0">
                <a:solidFill>
                  <a:srgbClr val="A6EEF8"/>
                </a:solidFill>
              </a:rPr>
              <a:t>7 razy) oraz z spotkaniami z młodzieżą na Światowych Dniach Młodzieży (9 razy</a:t>
            </a:r>
            <a:r>
              <a:rPr lang="pl-PL" dirty="0" smtClean="0">
                <a:solidFill>
                  <a:srgbClr val="A6EEF8"/>
                </a:solidFill>
              </a:rPr>
              <a:t>).</a:t>
            </a:r>
            <a:endParaRPr lang="pl-PL" dirty="0">
              <a:solidFill>
                <a:srgbClr val="A6EEF8"/>
              </a:solidFill>
            </a:endParaRPr>
          </a:p>
          <a:p>
            <a:pPr algn="just"/>
            <a:r>
              <a:rPr lang="pl-PL" b="1" dirty="0">
                <a:solidFill>
                  <a:srgbClr val="A6EE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Podróże apostolskie do Polski:</a:t>
            </a:r>
          </a:p>
          <a:p>
            <a:pPr algn="just"/>
            <a:r>
              <a:rPr lang="pl-PL" dirty="0" smtClean="0">
                <a:solidFill>
                  <a:srgbClr val="A6EEF8"/>
                </a:solidFill>
              </a:rPr>
              <a:t>I </a:t>
            </a:r>
            <a:r>
              <a:rPr lang="pl-PL" dirty="0">
                <a:solidFill>
                  <a:srgbClr val="A6EEF8"/>
                </a:solidFill>
              </a:rPr>
              <a:t>pielgrzymka (2–10 czerwca 1979)</a:t>
            </a:r>
          </a:p>
          <a:p>
            <a:pPr algn="just"/>
            <a:r>
              <a:rPr lang="pl-PL" dirty="0" smtClean="0">
                <a:solidFill>
                  <a:srgbClr val="A6EEF8"/>
                </a:solidFill>
              </a:rPr>
              <a:t>II </a:t>
            </a:r>
            <a:r>
              <a:rPr lang="pl-PL" dirty="0">
                <a:solidFill>
                  <a:srgbClr val="A6EEF8"/>
                </a:solidFill>
              </a:rPr>
              <a:t>pielgrzymka (16–23 czerwca 1983)</a:t>
            </a:r>
          </a:p>
          <a:p>
            <a:pPr algn="just"/>
            <a:r>
              <a:rPr lang="pl-PL" dirty="0" smtClean="0">
                <a:solidFill>
                  <a:srgbClr val="A6EEF8"/>
                </a:solidFill>
              </a:rPr>
              <a:t>III </a:t>
            </a:r>
            <a:r>
              <a:rPr lang="pl-PL" dirty="0">
                <a:solidFill>
                  <a:srgbClr val="A6EEF8"/>
                </a:solidFill>
              </a:rPr>
              <a:t>pielgrzymka (8–14 czerwca 1987)</a:t>
            </a:r>
          </a:p>
          <a:p>
            <a:pPr algn="just"/>
            <a:r>
              <a:rPr lang="pl-PL" dirty="0" smtClean="0">
                <a:solidFill>
                  <a:srgbClr val="A6EEF8"/>
                </a:solidFill>
              </a:rPr>
              <a:t>IV </a:t>
            </a:r>
            <a:r>
              <a:rPr lang="pl-PL" dirty="0">
                <a:solidFill>
                  <a:srgbClr val="A6EEF8"/>
                </a:solidFill>
              </a:rPr>
              <a:t>pielgrzymka (1–9 czerwca, 13–16 sierpnia1991)</a:t>
            </a:r>
          </a:p>
          <a:p>
            <a:pPr algn="just"/>
            <a:r>
              <a:rPr lang="pl-PL" dirty="0" smtClean="0">
                <a:solidFill>
                  <a:srgbClr val="A6EEF8"/>
                </a:solidFill>
              </a:rPr>
              <a:t>V </a:t>
            </a:r>
            <a:r>
              <a:rPr lang="pl-PL" dirty="0">
                <a:solidFill>
                  <a:srgbClr val="A6EEF8"/>
                </a:solidFill>
              </a:rPr>
              <a:t>pielgrzymka (22 maja 1995)</a:t>
            </a:r>
          </a:p>
          <a:p>
            <a:pPr algn="just"/>
            <a:r>
              <a:rPr lang="pl-PL" dirty="0" smtClean="0">
                <a:solidFill>
                  <a:srgbClr val="A6EEF8"/>
                </a:solidFill>
              </a:rPr>
              <a:t>VI </a:t>
            </a:r>
            <a:r>
              <a:rPr lang="pl-PL" dirty="0">
                <a:solidFill>
                  <a:srgbClr val="A6EEF8"/>
                </a:solidFill>
              </a:rPr>
              <a:t>pielgrzymka (31 maja–10 czerwca 1997)</a:t>
            </a:r>
          </a:p>
          <a:p>
            <a:pPr algn="just"/>
            <a:r>
              <a:rPr lang="pl-PL" dirty="0" smtClean="0">
                <a:solidFill>
                  <a:srgbClr val="A6EEF8"/>
                </a:solidFill>
              </a:rPr>
              <a:t>VII </a:t>
            </a:r>
            <a:r>
              <a:rPr lang="pl-PL" dirty="0">
                <a:solidFill>
                  <a:srgbClr val="A6EEF8"/>
                </a:solidFill>
              </a:rPr>
              <a:t>pielgrzymka (5–17 czerwca 1999)</a:t>
            </a:r>
          </a:p>
          <a:p>
            <a:pPr algn="just"/>
            <a:r>
              <a:rPr lang="pl-PL" dirty="0" smtClean="0">
                <a:solidFill>
                  <a:srgbClr val="A6EEF8"/>
                </a:solidFill>
              </a:rPr>
              <a:t>VIII </a:t>
            </a:r>
            <a:r>
              <a:rPr lang="pl-PL" dirty="0">
                <a:solidFill>
                  <a:srgbClr val="A6EEF8"/>
                </a:solidFill>
              </a:rPr>
              <a:t>pielgrzymka (16–19 sierpnia 2002</a:t>
            </a:r>
            <a:r>
              <a:rPr lang="pl-PL" dirty="0" smtClean="0">
                <a:solidFill>
                  <a:srgbClr val="A6EEF8"/>
                </a:solidFill>
              </a:rPr>
              <a:t>)</a:t>
            </a:r>
            <a:endParaRPr lang="pl-PL" dirty="0">
              <a:solidFill>
                <a:srgbClr val="A6EEF8"/>
              </a:solidFill>
            </a:endParaRPr>
          </a:p>
          <a:p>
            <a:pPr algn="just"/>
            <a:r>
              <a:rPr lang="pl-PL" dirty="0">
                <a:solidFill>
                  <a:srgbClr val="A6EEF8"/>
                </a:solidFill>
              </a:rPr>
              <a:t>Jan Paweł II odbył także blisko 100 podróży na terenie Włoch (najważniejsze z nich):</a:t>
            </a:r>
          </a:p>
          <a:p>
            <a:pPr algn="just"/>
            <a:r>
              <a:rPr lang="pl-PL" dirty="0" smtClean="0">
                <a:solidFill>
                  <a:srgbClr val="A6EEF8"/>
                </a:solidFill>
              </a:rPr>
              <a:t>20–22 </a:t>
            </a:r>
            <a:r>
              <a:rPr lang="pl-PL" dirty="0">
                <a:solidFill>
                  <a:srgbClr val="A6EEF8"/>
                </a:solidFill>
              </a:rPr>
              <a:t>maja 1985 – Mediolan</a:t>
            </a:r>
          </a:p>
          <a:p>
            <a:pPr algn="just"/>
            <a:r>
              <a:rPr lang="pl-PL" dirty="0" smtClean="0">
                <a:solidFill>
                  <a:srgbClr val="A6EEF8"/>
                </a:solidFill>
              </a:rPr>
              <a:t>8–10 </a:t>
            </a:r>
            <a:r>
              <a:rPr lang="pl-PL" dirty="0">
                <a:solidFill>
                  <a:srgbClr val="A6EEF8"/>
                </a:solidFill>
              </a:rPr>
              <a:t>maja 1993 – Sycylia</a:t>
            </a:r>
          </a:p>
          <a:p>
            <a:pPr algn="just"/>
            <a:r>
              <a:rPr lang="pl-PL" dirty="0" smtClean="0">
                <a:solidFill>
                  <a:srgbClr val="A6EEF8"/>
                </a:solidFill>
              </a:rPr>
              <a:t>5 </a:t>
            </a:r>
            <a:r>
              <a:rPr lang="pl-PL" dirty="0">
                <a:solidFill>
                  <a:srgbClr val="A6EEF8"/>
                </a:solidFill>
              </a:rPr>
              <a:t>września 2004 – </a:t>
            </a:r>
            <a:r>
              <a:rPr lang="pl-PL" dirty="0" smtClean="0">
                <a:solidFill>
                  <a:srgbClr val="A6EEF8"/>
                </a:solidFill>
              </a:rPr>
              <a:t>Loreto</a:t>
            </a:r>
            <a:endParaRPr lang="pl-PL" dirty="0">
              <a:solidFill>
                <a:srgbClr val="A6EEF8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90632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117261">
        <p14:prism/>
      </p:transition>
    </mc:Choice>
    <mc:Fallback>
      <p:transition spd="slow" advTm="11726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"/>
            <a:ext cx="7467600" cy="548680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i="1" dirty="0">
                <a:solidFill>
                  <a:srgbClr val="277D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Choroba i śmierć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692696"/>
            <a:ext cx="8928992" cy="6048672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pl-PL" dirty="0">
                <a:solidFill>
                  <a:srgbClr val="A6EEF8"/>
                </a:solidFill>
              </a:rPr>
              <a:t>Jan Paweł II od 1992 r. cierpiał na postępującą chorobę </a:t>
            </a:r>
            <a:r>
              <a:rPr lang="pl-PL" dirty="0" smtClean="0">
                <a:solidFill>
                  <a:srgbClr val="A6EEF8"/>
                </a:solidFill>
              </a:rPr>
              <a:t>Parkinsona. </a:t>
            </a:r>
            <a:r>
              <a:rPr lang="pl-PL" dirty="0">
                <a:solidFill>
                  <a:srgbClr val="A6EEF8"/>
                </a:solidFill>
              </a:rPr>
              <a:t>Mimo licznych spekulacji i sugestii ustąpienia z funkcji, które nasilały się w mediach zwłaszcza podczas kolejnych pobytów papieża </a:t>
            </a:r>
            <a:r>
              <a:rPr lang="pl-PL" dirty="0" smtClean="0">
                <a:solidFill>
                  <a:srgbClr val="A6EEF8"/>
                </a:solidFill>
              </a:rPr>
              <a:t/>
            </a:r>
            <a:br>
              <a:rPr lang="pl-PL" dirty="0" smtClean="0">
                <a:solidFill>
                  <a:srgbClr val="A6EEF8"/>
                </a:solidFill>
              </a:rPr>
            </a:br>
            <a:r>
              <a:rPr lang="pl-PL" dirty="0" smtClean="0">
                <a:solidFill>
                  <a:srgbClr val="A6EEF8"/>
                </a:solidFill>
              </a:rPr>
              <a:t>w </a:t>
            </a:r>
            <a:r>
              <a:rPr lang="pl-PL" dirty="0">
                <a:solidFill>
                  <a:srgbClr val="A6EEF8"/>
                </a:solidFill>
              </a:rPr>
              <a:t>szpitalu, pełnił ją aż do śmierci. </a:t>
            </a:r>
            <a:r>
              <a:rPr lang="pl-PL" dirty="0" smtClean="0">
                <a:solidFill>
                  <a:srgbClr val="A6EEF8"/>
                </a:solidFill>
              </a:rPr>
              <a:t>W </a:t>
            </a:r>
            <a:r>
              <a:rPr lang="pl-PL" dirty="0">
                <a:solidFill>
                  <a:srgbClr val="A6EEF8"/>
                </a:solidFill>
              </a:rPr>
              <a:t>lipcu 1992 przeszedł operację w celu usunięcia guza nowotworowego na jelicie </a:t>
            </a:r>
            <a:r>
              <a:rPr lang="pl-PL" dirty="0" smtClean="0">
                <a:solidFill>
                  <a:srgbClr val="A6EEF8"/>
                </a:solidFill>
              </a:rPr>
              <a:t>grubym. </a:t>
            </a:r>
          </a:p>
          <a:p>
            <a:pPr algn="just"/>
            <a:r>
              <a:rPr lang="pl-PL" dirty="0" smtClean="0">
                <a:solidFill>
                  <a:srgbClr val="A6EEF8"/>
                </a:solidFill>
              </a:rPr>
              <a:t>Jego </a:t>
            </a:r>
            <a:r>
              <a:rPr lang="pl-PL" dirty="0">
                <a:solidFill>
                  <a:srgbClr val="A6EEF8"/>
                </a:solidFill>
              </a:rPr>
              <a:t>długoletnie zmagania z chorobą i ze starością były osobistym przykładem głoszonych na ten temat poglądów, w których podkreślał godność ludzkiego cierpienia i odnosił je do męki Chrystusa. </a:t>
            </a:r>
            <a:r>
              <a:rPr lang="pl-PL" dirty="0" smtClean="0">
                <a:solidFill>
                  <a:srgbClr val="A6EEF8"/>
                </a:solidFill>
              </a:rPr>
              <a:t>13 </a:t>
            </a:r>
            <a:r>
              <a:rPr lang="pl-PL" dirty="0">
                <a:solidFill>
                  <a:srgbClr val="A6EEF8"/>
                </a:solidFill>
              </a:rPr>
              <a:t>maja 1992 papież, w 11. rocznicę zamachu, ustanowił Światowy Dzień Chorego</a:t>
            </a:r>
            <a:r>
              <a:rPr lang="pl-PL" dirty="0" smtClean="0">
                <a:solidFill>
                  <a:srgbClr val="A6EEF8"/>
                </a:solidFill>
              </a:rPr>
              <a:t>.</a:t>
            </a:r>
            <a:endParaRPr lang="pl-PL" dirty="0">
              <a:solidFill>
                <a:srgbClr val="A6EEF8"/>
              </a:solidFill>
            </a:endParaRPr>
          </a:p>
          <a:p>
            <a:pPr algn="just"/>
            <a:r>
              <a:rPr lang="pl-PL" dirty="0">
                <a:solidFill>
                  <a:srgbClr val="A6EEF8"/>
                </a:solidFill>
              </a:rPr>
              <a:t>Nagłe pogorszenie stanu zdrowia papieża rozpoczęło się 1 lutego 2005. Przez ostatnie dwa miesiące życia Jan Paweł II wiele dni spędził w szpitalu i nie udzielał się publicznie. Przeszedł grypę oraz zabieg tracheotomii, wykonany z powodu niewydolności </a:t>
            </a:r>
            <a:r>
              <a:rPr lang="pl-PL" dirty="0" smtClean="0">
                <a:solidFill>
                  <a:srgbClr val="A6EEF8"/>
                </a:solidFill>
              </a:rPr>
              <a:t>oddechowej.</a:t>
            </a:r>
            <a:endParaRPr lang="pl-PL" dirty="0">
              <a:solidFill>
                <a:srgbClr val="A6EEF8"/>
              </a:solidFill>
            </a:endParaRPr>
          </a:p>
          <a:p>
            <a:pPr algn="just"/>
            <a:r>
              <a:rPr lang="pl-PL" dirty="0">
                <a:solidFill>
                  <a:srgbClr val="A6EEF8"/>
                </a:solidFill>
              </a:rPr>
              <a:t>W czwartek 31 marca tuż po godzinie 11, gdy Jan Paweł II udał się do swej prywatnej kaplicy, wystąpiły </a:t>
            </a:r>
            <a:r>
              <a:rPr lang="pl-PL" dirty="0" smtClean="0">
                <a:solidFill>
                  <a:srgbClr val="A6EEF8"/>
                </a:solidFill>
              </a:rPr>
              <a:t/>
            </a:r>
            <a:br>
              <a:rPr lang="pl-PL" dirty="0" smtClean="0">
                <a:solidFill>
                  <a:srgbClr val="A6EEF8"/>
                </a:solidFill>
              </a:rPr>
            </a:br>
            <a:r>
              <a:rPr lang="pl-PL" dirty="0" smtClean="0">
                <a:solidFill>
                  <a:srgbClr val="A6EEF8"/>
                </a:solidFill>
              </a:rPr>
              <a:t>u </a:t>
            </a:r>
            <a:r>
              <a:rPr lang="pl-PL" dirty="0">
                <a:solidFill>
                  <a:srgbClr val="A6EEF8"/>
                </a:solidFill>
              </a:rPr>
              <a:t>niego silne dreszcze, ze wzrostem temperatury ciała do 39,6 °C. Był to początek wstrząsu septycznego połączonego z zapaścią sercowo-naczyniową. </a:t>
            </a:r>
            <a:r>
              <a:rPr lang="pl-PL" dirty="0" smtClean="0">
                <a:solidFill>
                  <a:srgbClr val="A6EEF8"/>
                </a:solidFill>
              </a:rPr>
              <a:t>Czynnikiem </a:t>
            </a:r>
            <a:r>
              <a:rPr lang="pl-PL" dirty="0">
                <a:solidFill>
                  <a:srgbClr val="A6EEF8"/>
                </a:solidFill>
              </a:rPr>
              <a:t>wywołującym była infekcja dróg moczowych </a:t>
            </a:r>
            <a:r>
              <a:rPr lang="pl-PL" dirty="0" smtClean="0">
                <a:solidFill>
                  <a:srgbClr val="A6EEF8"/>
                </a:solidFill>
              </a:rPr>
              <a:t/>
            </a:r>
            <a:br>
              <a:rPr lang="pl-PL" dirty="0" smtClean="0">
                <a:solidFill>
                  <a:srgbClr val="A6EEF8"/>
                </a:solidFill>
              </a:rPr>
            </a:br>
            <a:r>
              <a:rPr lang="pl-PL" dirty="0" smtClean="0">
                <a:solidFill>
                  <a:srgbClr val="A6EEF8"/>
                </a:solidFill>
              </a:rPr>
              <a:t>w </a:t>
            </a:r>
            <a:r>
              <a:rPr lang="pl-PL" dirty="0">
                <a:solidFill>
                  <a:srgbClr val="A6EEF8"/>
                </a:solidFill>
              </a:rPr>
              <a:t>osłabionym chorobą Parkinsona i niewydolnością oddechową </a:t>
            </a:r>
            <a:r>
              <a:rPr lang="pl-PL" dirty="0" smtClean="0">
                <a:solidFill>
                  <a:srgbClr val="A6EEF8"/>
                </a:solidFill>
              </a:rPr>
              <a:t>organizmie.</a:t>
            </a:r>
            <a:endParaRPr lang="pl-PL" dirty="0">
              <a:solidFill>
                <a:srgbClr val="A6EEF8"/>
              </a:solidFill>
            </a:endParaRPr>
          </a:p>
          <a:p>
            <a:pPr algn="just"/>
            <a:r>
              <a:rPr lang="pl-PL" dirty="0">
                <a:solidFill>
                  <a:srgbClr val="A6EEF8"/>
                </a:solidFill>
              </a:rPr>
              <a:t>Uszanowano wolę papieża, który chciał pozostać w domu. Podczas mszy przy jego łożu, którą Jan Paweł II koncelebrował z przymkniętymi oczyma, kardynał Marian Jaworski udzielił mu sakramentu namaszczenia. 2 kwietnia, w dniu śmierci, o godzinie 7:30 rano, papież zaczął tracić przytomność, a późnym porankiem przyjął jeszcze watykańskiego sekretarza stanu kardynała Angelo </a:t>
            </a:r>
            <a:r>
              <a:rPr lang="pl-PL" dirty="0" err="1" smtClean="0">
                <a:solidFill>
                  <a:srgbClr val="A6EEF8"/>
                </a:solidFill>
              </a:rPr>
              <a:t>Sodano</a:t>
            </a:r>
            <a:r>
              <a:rPr lang="pl-PL" dirty="0" smtClean="0">
                <a:solidFill>
                  <a:srgbClr val="A6EEF8"/>
                </a:solidFill>
              </a:rPr>
              <a:t>. </a:t>
            </a:r>
          </a:p>
          <a:p>
            <a:pPr algn="just"/>
            <a:r>
              <a:rPr lang="pl-PL" dirty="0" smtClean="0">
                <a:solidFill>
                  <a:srgbClr val="A6EEF8"/>
                </a:solidFill>
              </a:rPr>
              <a:t>Później </a:t>
            </a:r>
            <a:r>
              <a:rPr lang="pl-PL" dirty="0">
                <a:solidFill>
                  <a:srgbClr val="A6EEF8"/>
                </a:solidFill>
              </a:rPr>
              <a:t>tego samego dnia doszło do gwałtownego wzrostu temperatury. Około godziny 15.30 bardzo słabym głosem papież powiedział: „Pozwólcie mi iść do domu Ojca”. O godzinie 19 wszedł w stan śpiączki, a monitor wykazał postępujący zanik funkcji życiowych. </a:t>
            </a:r>
            <a:endParaRPr lang="pl-PL" dirty="0" smtClean="0">
              <a:solidFill>
                <a:srgbClr val="A6EEF8"/>
              </a:solidFill>
            </a:endParaRPr>
          </a:p>
          <a:p>
            <a:pPr algn="just"/>
            <a:r>
              <a:rPr lang="pl-PL" dirty="0" smtClean="0">
                <a:solidFill>
                  <a:srgbClr val="A6EEF8"/>
                </a:solidFill>
              </a:rPr>
              <a:t>Osobisty </a:t>
            </a:r>
            <a:r>
              <a:rPr lang="pl-PL" dirty="0">
                <a:solidFill>
                  <a:srgbClr val="A6EEF8"/>
                </a:solidFill>
              </a:rPr>
              <a:t>lekarz papieski Renato </a:t>
            </a:r>
            <a:r>
              <a:rPr lang="pl-PL" dirty="0" err="1">
                <a:solidFill>
                  <a:srgbClr val="A6EEF8"/>
                </a:solidFill>
              </a:rPr>
              <a:t>Buzzonetti</a:t>
            </a:r>
            <a:r>
              <a:rPr lang="pl-PL" dirty="0">
                <a:solidFill>
                  <a:srgbClr val="A6EEF8"/>
                </a:solidFill>
              </a:rPr>
              <a:t> stwierdził śmierć papieża Jana Pawła II o godzinie 21:37 czasu miejscowego, a elektrokardiograf wyłączono po 20 minutach od tej chwili. Zmarł po zakończeniu Apelu Jasnogórskiego, w pierwszą sobotę miesiąca i wigilię Święta Miłosierdzia Bożego, w 9666. </a:t>
            </a:r>
            <a:r>
              <a:rPr lang="pl-PL" dirty="0" smtClean="0">
                <a:solidFill>
                  <a:srgbClr val="A6EEF8"/>
                </a:solidFill>
              </a:rPr>
              <a:t/>
            </a:r>
            <a:br>
              <a:rPr lang="pl-PL" dirty="0" smtClean="0">
                <a:solidFill>
                  <a:srgbClr val="A6EEF8"/>
                </a:solidFill>
              </a:rPr>
            </a:br>
            <a:r>
              <a:rPr lang="pl-PL" dirty="0" smtClean="0">
                <a:solidFill>
                  <a:srgbClr val="A6EEF8"/>
                </a:solidFill>
              </a:rPr>
              <a:t>dniu </a:t>
            </a:r>
            <a:r>
              <a:rPr lang="pl-PL" dirty="0">
                <a:solidFill>
                  <a:srgbClr val="A6EEF8"/>
                </a:solidFill>
              </a:rPr>
              <a:t>swojego </a:t>
            </a:r>
            <a:r>
              <a:rPr lang="pl-PL" dirty="0" smtClean="0">
                <a:solidFill>
                  <a:srgbClr val="A6EEF8"/>
                </a:solidFill>
              </a:rPr>
              <a:t>pontyfikatu. </a:t>
            </a:r>
          </a:p>
          <a:p>
            <a:pPr algn="just"/>
            <a:r>
              <a:rPr lang="pl-PL" dirty="0" smtClean="0">
                <a:solidFill>
                  <a:srgbClr val="A6EEF8"/>
                </a:solidFill>
              </a:rPr>
              <a:t>W </a:t>
            </a:r>
            <a:r>
              <a:rPr lang="pl-PL" dirty="0">
                <a:solidFill>
                  <a:srgbClr val="A6EEF8"/>
                </a:solidFill>
              </a:rPr>
              <a:t>ciągu ostatnich dwóch dni życia nieustannie towarzyszyli mu wierni z całego świata, śledząc </a:t>
            </a:r>
            <a:r>
              <a:rPr lang="pl-PL" dirty="0" smtClean="0">
                <a:solidFill>
                  <a:srgbClr val="A6EEF8"/>
                </a:solidFill>
              </a:rPr>
              <a:t/>
            </a:r>
            <a:br>
              <a:rPr lang="pl-PL" dirty="0" smtClean="0">
                <a:solidFill>
                  <a:srgbClr val="A6EEF8"/>
                </a:solidFill>
              </a:rPr>
            </a:br>
            <a:r>
              <a:rPr lang="pl-PL" dirty="0" smtClean="0">
                <a:solidFill>
                  <a:srgbClr val="A6EEF8"/>
                </a:solidFill>
              </a:rPr>
              <a:t>na </a:t>
            </a:r>
            <a:r>
              <a:rPr lang="pl-PL" dirty="0">
                <a:solidFill>
                  <a:srgbClr val="A6EEF8"/>
                </a:solidFill>
              </a:rPr>
              <a:t>bieżąco wiadomości dochodzące z Watykanu oraz trwając na modlitwie w jego </a:t>
            </a:r>
            <a:r>
              <a:rPr lang="pl-PL" dirty="0" smtClean="0">
                <a:solidFill>
                  <a:srgbClr val="A6EEF8"/>
                </a:solidFill>
              </a:rPr>
              <a:t>intencji. </a:t>
            </a:r>
          </a:p>
          <a:p>
            <a:pPr algn="just"/>
            <a:r>
              <a:rPr lang="pl-PL" dirty="0" smtClean="0">
                <a:solidFill>
                  <a:srgbClr val="A6EEF8"/>
                </a:solidFill>
              </a:rPr>
              <a:t>Po </a:t>
            </a:r>
            <a:r>
              <a:rPr lang="pl-PL" dirty="0">
                <a:solidFill>
                  <a:srgbClr val="A6EEF8"/>
                </a:solidFill>
              </a:rPr>
              <a:t>otrzymaniu zgody kardynała kamerlinga Eduarda </a:t>
            </a:r>
            <a:r>
              <a:rPr lang="pl-PL" dirty="0" err="1">
                <a:solidFill>
                  <a:srgbClr val="A6EEF8"/>
                </a:solidFill>
              </a:rPr>
              <a:t>Somalo</a:t>
            </a:r>
            <a:r>
              <a:rPr lang="pl-PL" dirty="0">
                <a:solidFill>
                  <a:srgbClr val="A6EEF8"/>
                </a:solidFill>
              </a:rPr>
              <a:t>[b] 3 kwietnia 2005 </a:t>
            </a:r>
            <a:r>
              <a:rPr lang="pl-PL" dirty="0" smtClean="0">
                <a:solidFill>
                  <a:srgbClr val="A6EEF8"/>
                </a:solidFill>
              </a:rPr>
              <a:t>zabalsamowane </a:t>
            </a:r>
            <a:r>
              <a:rPr lang="pl-PL" dirty="0">
                <a:solidFill>
                  <a:srgbClr val="A6EEF8"/>
                </a:solidFill>
              </a:rPr>
              <a:t>ciało Jana Pawła II umieszczono na katafalku, ubrano w ozdobne szaty papieskie i wystawiono na widok publiczny w Sali </a:t>
            </a:r>
            <a:r>
              <a:rPr lang="pl-PL" dirty="0" err="1">
                <a:solidFill>
                  <a:srgbClr val="A6EEF8"/>
                </a:solidFill>
              </a:rPr>
              <a:t>Klementyńskiej</a:t>
            </a:r>
            <a:r>
              <a:rPr lang="pl-PL" dirty="0">
                <a:solidFill>
                  <a:srgbClr val="A6EEF8"/>
                </a:solidFill>
              </a:rPr>
              <a:t> Pałacu Apostolskiego. Następnego dnia zostały przeniesione do Bazyliki Świętego Piotra, gdzie były dostępne dla delegacji państwowych i pielgrzymów przybyłych na obrzędy pogrzebowe</a:t>
            </a:r>
            <a:r>
              <a:rPr lang="pl-PL" dirty="0" smtClean="0">
                <a:solidFill>
                  <a:srgbClr val="A6EEF8"/>
                </a:solidFill>
              </a:rPr>
              <a:t>.</a:t>
            </a:r>
            <a:endParaRPr lang="pl-PL" dirty="0">
              <a:solidFill>
                <a:srgbClr val="A6EEF8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3561115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204085">
        <p14:ripple/>
      </p:transition>
    </mc:Choice>
    <mc:Fallback>
      <p:transition spd="slow" advTm="20408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620688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i="1" dirty="0">
                <a:solidFill>
                  <a:srgbClr val="277D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Pogrzeb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5976664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pl-PL" dirty="0">
                <a:solidFill>
                  <a:srgbClr val="A6EEF8"/>
                </a:solidFill>
              </a:rPr>
              <a:t>Pogrzeb Jana Pawła II odbył się w piątek 8 kwietnia 2005 r. Trumnę z prostych desek z drewna cyprysowego (symbolu nieśmiertelności) ustawiono wprost na rozłożonym na bruku placu Św. Piotra dywanie. Mszy świętej koncelebrowanej przez kilka tysięcy kardynałów, arcybiskupów, biskupów </a:t>
            </a:r>
            <a:r>
              <a:rPr lang="pl-PL" dirty="0" smtClean="0">
                <a:solidFill>
                  <a:srgbClr val="A6EEF8"/>
                </a:solidFill>
              </a:rPr>
              <a:t/>
            </a:r>
            <a:br>
              <a:rPr lang="pl-PL" dirty="0" smtClean="0">
                <a:solidFill>
                  <a:srgbClr val="A6EEF8"/>
                </a:solidFill>
              </a:rPr>
            </a:br>
            <a:r>
              <a:rPr lang="pl-PL" dirty="0" smtClean="0">
                <a:solidFill>
                  <a:srgbClr val="A6EEF8"/>
                </a:solidFill>
              </a:rPr>
              <a:t>i </a:t>
            </a:r>
            <a:r>
              <a:rPr lang="pl-PL" dirty="0">
                <a:solidFill>
                  <a:srgbClr val="A6EEF8"/>
                </a:solidFill>
              </a:rPr>
              <a:t>patriarchów katolickich Kościołów wschodnich przewodniczył dziekan kolegium, kardynał Joseph Ratzinger (który 11 dni później został następcą zmarłego </a:t>
            </a:r>
            <a:r>
              <a:rPr lang="pl-PL" dirty="0" smtClean="0">
                <a:solidFill>
                  <a:srgbClr val="A6EEF8"/>
                </a:solidFill>
              </a:rPr>
              <a:t>papieża</a:t>
            </a:r>
            <a:r>
              <a:rPr lang="pl-PL" dirty="0">
                <a:solidFill>
                  <a:srgbClr val="A6EEF8"/>
                </a:solidFill>
              </a:rPr>
              <a:t>)</a:t>
            </a:r>
            <a:r>
              <a:rPr lang="pl-PL" dirty="0" smtClean="0">
                <a:solidFill>
                  <a:srgbClr val="A6EEF8"/>
                </a:solidFill>
              </a:rPr>
              <a:t>. </a:t>
            </a:r>
          </a:p>
          <a:p>
            <a:pPr algn="just"/>
            <a:r>
              <a:rPr lang="pl-PL" dirty="0" smtClean="0">
                <a:solidFill>
                  <a:srgbClr val="A6EEF8"/>
                </a:solidFill>
              </a:rPr>
              <a:t>Uczestniczyło </a:t>
            </a:r>
            <a:r>
              <a:rPr lang="pl-PL" dirty="0">
                <a:solidFill>
                  <a:srgbClr val="A6EEF8"/>
                </a:solidFill>
              </a:rPr>
              <a:t>w niej na placu Św. Piotra ok. 300 tysięcy wiernych oraz 200 prezydentów i premierów, </a:t>
            </a:r>
            <a:r>
              <a:rPr lang="pl-PL" dirty="0" smtClean="0">
                <a:solidFill>
                  <a:srgbClr val="A6EEF8"/>
                </a:solidFill>
              </a:rPr>
              <a:t/>
            </a:r>
            <a:br>
              <a:rPr lang="pl-PL" dirty="0" smtClean="0">
                <a:solidFill>
                  <a:srgbClr val="A6EEF8"/>
                </a:solidFill>
              </a:rPr>
            </a:br>
            <a:r>
              <a:rPr lang="pl-PL" dirty="0" smtClean="0">
                <a:solidFill>
                  <a:srgbClr val="A6EEF8"/>
                </a:solidFill>
              </a:rPr>
              <a:t>a </a:t>
            </a:r>
            <a:r>
              <a:rPr lang="pl-PL" dirty="0">
                <a:solidFill>
                  <a:srgbClr val="A6EEF8"/>
                </a:solidFill>
              </a:rPr>
              <a:t>także przedstawiciele różnych religii światowych, w tym duchowni islamscy i </a:t>
            </a:r>
            <a:r>
              <a:rPr lang="pl-PL" dirty="0" smtClean="0">
                <a:solidFill>
                  <a:srgbClr val="A6EEF8"/>
                </a:solidFill>
              </a:rPr>
              <a:t>żydowscy. </a:t>
            </a:r>
            <a:r>
              <a:rPr lang="pl-PL" dirty="0">
                <a:solidFill>
                  <a:srgbClr val="A6EEF8"/>
                </a:solidFill>
              </a:rPr>
              <a:t>Wielu zgromadzonych na uroczystości ludzi miało ze sobą transparenty z włoskim napisem </a:t>
            </a:r>
            <a:r>
              <a:rPr lang="pl-PL" dirty="0" err="1">
                <a:solidFill>
                  <a:srgbClr val="A6EEF8"/>
                </a:solidFill>
              </a:rPr>
              <a:t>santo</a:t>
            </a:r>
            <a:r>
              <a:rPr lang="pl-PL" dirty="0">
                <a:solidFill>
                  <a:srgbClr val="A6EEF8"/>
                </a:solidFill>
              </a:rPr>
              <a:t> </a:t>
            </a:r>
            <a:r>
              <a:rPr lang="pl-PL" dirty="0" err="1">
                <a:solidFill>
                  <a:srgbClr val="A6EEF8"/>
                </a:solidFill>
              </a:rPr>
              <a:t>subito</a:t>
            </a:r>
            <a:r>
              <a:rPr lang="pl-PL" dirty="0">
                <a:solidFill>
                  <a:srgbClr val="A6EEF8"/>
                </a:solidFill>
              </a:rPr>
              <a:t> („święty natychmiast”). W całym Rzymie przed ekranami rozstawionymi w wielu miejscach miasta zgromadziło się 5 mln ludzi, w tym ok. 1,5 mln </a:t>
            </a:r>
            <a:r>
              <a:rPr lang="pl-PL" dirty="0" smtClean="0">
                <a:solidFill>
                  <a:srgbClr val="A6EEF8"/>
                </a:solidFill>
              </a:rPr>
              <a:t>Polaków.</a:t>
            </a:r>
            <a:endParaRPr lang="pl-PL" dirty="0">
              <a:solidFill>
                <a:srgbClr val="A6EEF8"/>
              </a:solidFill>
            </a:endParaRPr>
          </a:p>
          <a:p>
            <a:pPr algn="just"/>
            <a:r>
              <a:rPr lang="pl-PL" dirty="0">
                <a:solidFill>
                  <a:srgbClr val="A6EEF8"/>
                </a:solidFill>
              </a:rPr>
              <a:t>Procesji z trumną przewodniczył kardynał kamerling, Eduardo </a:t>
            </a:r>
            <a:r>
              <a:rPr lang="pl-PL" dirty="0" err="1">
                <a:solidFill>
                  <a:srgbClr val="A6EEF8"/>
                </a:solidFill>
              </a:rPr>
              <a:t>Martínez</a:t>
            </a:r>
            <a:r>
              <a:rPr lang="pl-PL" dirty="0">
                <a:solidFill>
                  <a:srgbClr val="A6EEF8"/>
                </a:solidFill>
              </a:rPr>
              <a:t> </a:t>
            </a:r>
            <a:r>
              <a:rPr lang="pl-PL" dirty="0" err="1">
                <a:solidFill>
                  <a:srgbClr val="A6EEF8"/>
                </a:solidFill>
              </a:rPr>
              <a:t>Somalo</a:t>
            </a:r>
            <a:r>
              <a:rPr lang="pl-PL" dirty="0">
                <a:solidFill>
                  <a:srgbClr val="A6EEF8"/>
                </a:solidFill>
              </a:rPr>
              <a:t>. W krypcie Jana XXIII </a:t>
            </a:r>
            <a:r>
              <a:rPr lang="pl-PL" dirty="0" smtClean="0">
                <a:solidFill>
                  <a:srgbClr val="A6EEF8"/>
                </a:solidFill>
              </a:rPr>
              <a:t/>
            </a:r>
            <a:br>
              <a:rPr lang="pl-PL" dirty="0" smtClean="0">
                <a:solidFill>
                  <a:srgbClr val="A6EEF8"/>
                </a:solidFill>
              </a:rPr>
            </a:br>
            <a:r>
              <a:rPr lang="pl-PL" dirty="0" smtClean="0">
                <a:solidFill>
                  <a:srgbClr val="A6EEF8"/>
                </a:solidFill>
              </a:rPr>
              <a:t>w </a:t>
            </a:r>
            <a:r>
              <a:rPr lang="pl-PL" dirty="0">
                <a:solidFill>
                  <a:srgbClr val="A6EEF8"/>
                </a:solidFill>
              </a:rPr>
              <a:t>Grotach Watykańskich trumnę złożono w drugiej, cynkowej, którą szczelnie zalutowano, a tę w trzeciej, wykonanej z drewna orzechowego. </a:t>
            </a:r>
            <a:endParaRPr lang="pl-PL" dirty="0" smtClean="0">
              <a:solidFill>
                <a:srgbClr val="A6EEF8"/>
              </a:solidFill>
            </a:endParaRPr>
          </a:p>
          <a:p>
            <a:pPr algn="just"/>
            <a:r>
              <a:rPr lang="pl-PL" dirty="0" smtClean="0">
                <a:solidFill>
                  <a:srgbClr val="A6EEF8"/>
                </a:solidFill>
              </a:rPr>
              <a:t>Do </a:t>
            </a:r>
            <a:r>
              <a:rPr lang="pl-PL" dirty="0">
                <a:solidFill>
                  <a:srgbClr val="A6EEF8"/>
                </a:solidFill>
              </a:rPr>
              <a:t>trumny został włożony woreczek z medalami wybitymi w czasie pontyfikatu Jana Pawła II oraz umieszczony w ołowianym pojemniku akt, który zawiera najważniejsze fakty z okresu jego pontyfikatu. Trumny zostały opatrzone watykańskimi pieczęciami. W złożeniu trumny uczestniczyli jedynie najbliżsi współpracownicy papieża, arcybiskupi Stanisław Dziwisz i </a:t>
            </a:r>
            <a:r>
              <a:rPr lang="pl-PL" dirty="0" err="1">
                <a:solidFill>
                  <a:srgbClr val="A6EEF8"/>
                </a:solidFill>
              </a:rPr>
              <a:t>Piero</a:t>
            </a:r>
            <a:r>
              <a:rPr lang="pl-PL" dirty="0">
                <a:solidFill>
                  <a:srgbClr val="A6EEF8"/>
                </a:solidFill>
              </a:rPr>
              <a:t> Marini</a:t>
            </a:r>
            <a:r>
              <a:rPr lang="pl-PL" dirty="0" smtClean="0">
                <a:solidFill>
                  <a:srgbClr val="A6EEF8"/>
                </a:solidFill>
              </a:rPr>
              <a:t>.</a:t>
            </a:r>
            <a:endParaRPr lang="pl-PL" dirty="0">
              <a:solidFill>
                <a:srgbClr val="A6EEF8"/>
              </a:solidFill>
            </a:endParaRPr>
          </a:p>
          <a:p>
            <a:pPr algn="just"/>
            <a:r>
              <a:rPr lang="pl-PL" dirty="0">
                <a:solidFill>
                  <a:srgbClr val="A6EEF8"/>
                </a:solidFill>
              </a:rPr>
              <a:t>Grobowiec Jana Pawła II początkowo był umiejscowiony w krypcie w podziemiach Bazyliki Świętego Piotra, w pobliżu miejsca, gdzie według tradycji ma znajdować się grobowiec św. </a:t>
            </a:r>
            <a:r>
              <a:rPr lang="pl-PL" dirty="0" smtClean="0">
                <a:solidFill>
                  <a:srgbClr val="A6EEF8"/>
                </a:solidFill>
              </a:rPr>
              <a:t>Piotra.</a:t>
            </a:r>
            <a:endParaRPr lang="pl-PL" dirty="0">
              <a:solidFill>
                <a:srgbClr val="A6EEF8"/>
              </a:solidFill>
            </a:endParaRPr>
          </a:p>
          <a:p>
            <a:pPr algn="just"/>
            <a:r>
              <a:rPr lang="pl-PL" dirty="0">
                <a:solidFill>
                  <a:srgbClr val="A6EEF8"/>
                </a:solidFill>
              </a:rPr>
              <a:t>W ramach uroczystości związanych z beatyfikacją 29 kwietnia 2011 w obecności kardynała </a:t>
            </a:r>
            <a:r>
              <a:rPr lang="pl-PL" dirty="0" err="1">
                <a:solidFill>
                  <a:srgbClr val="A6EEF8"/>
                </a:solidFill>
              </a:rPr>
              <a:t>Tarcisio</a:t>
            </a:r>
            <a:r>
              <a:rPr lang="pl-PL" dirty="0">
                <a:solidFill>
                  <a:srgbClr val="A6EEF8"/>
                </a:solidFill>
              </a:rPr>
              <a:t> </a:t>
            </a:r>
            <a:r>
              <a:rPr lang="pl-PL" dirty="0" err="1">
                <a:solidFill>
                  <a:srgbClr val="A6EEF8"/>
                </a:solidFill>
              </a:rPr>
              <a:t>Bertone</a:t>
            </a:r>
            <a:r>
              <a:rPr lang="pl-PL" dirty="0">
                <a:solidFill>
                  <a:srgbClr val="A6EEF8"/>
                </a:solidFill>
              </a:rPr>
              <a:t> dokonano otwarcia grobu i wyjęcia z niego trumny z ciałem papieża Jana Pawła </a:t>
            </a:r>
            <a:r>
              <a:rPr lang="pl-PL" dirty="0" smtClean="0">
                <a:solidFill>
                  <a:srgbClr val="A6EEF8"/>
                </a:solidFill>
              </a:rPr>
              <a:t>II. </a:t>
            </a:r>
            <a:r>
              <a:rPr lang="pl-PL" dirty="0">
                <a:solidFill>
                  <a:srgbClr val="A6EEF8"/>
                </a:solidFill>
              </a:rPr>
              <a:t>Następnie trumna bez otwierania została wystawiona na widok publiczny w Bazylice Świętego Piotra, gdzie odwiedził ją m.in. papież Benedykt </a:t>
            </a:r>
            <a:r>
              <a:rPr lang="pl-PL" dirty="0" smtClean="0">
                <a:solidFill>
                  <a:srgbClr val="A6EEF8"/>
                </a:solidFill>
              </a:rPr>
              <a:t>XVI.</a:t>
            </a:r>
            <a:endParaRPr lang="pl-PL" dirty="0">
              <a:solidFill>
                <a:srgbClr val="A6EEF8"/>
              </a:solidFill>
            </a:endParaRPr>
          </a:p>
          <a:p>
            <a:pPr algn="just"/>
            <a:r>
              <a:rPr lang="pl-PL" dirty="0">
                <a:solidFill>
                  <a:srgbClr val="A6EEF8"/>
                </a:solidFill>
              </a:rPr>
              <a:t>Po uroczystościach związanych z beatyfikacją Jana Pawła II, 2 maja 2011 trumna ze szczątkami Jana Pawła II została złożona w Kaplicy Świętego Sebastiana Bazyliki Świętego Piotra, tuż za słynną Pietą watykańską Michała Anioła. Trumnę przykryto płytą z białego marmuru, na której widnieje napis: „Beatus </a:t>
            </a:r>
            <a:r>
              <a:rPr lang="pl-PL" dirty="0" err="1">
                <a:solidFill>
                  <a:srgbClr val="A6EEF8"/>
                </a:solidFill>
              </a:rPr>
              <a:t>Ioannes</a:t>
            </a:r>
            <a:r>
              <a:rPr lang="pl-PL" dirty="0">
                <a:solidFill>
                  <a:srgbClr val="A6EEF8"/>
                </a:solidFill>
              </a:rPr>
              <a:t> Paulus PP. II”. </a:t>
            </a:r>
            <a:endParaRPr lang="pl-PL" dirty="0" smtClean="0">
              <a:solidFill>
                <a:srgbClr val="A6EEF8"/>
              </a:solidFill>
            </a:endParaRPr>
          </a:p>
          <a:p>
            <a:pPr algn="just"/>
            <a:r>
              <a:rPr lang="pl-PL" dirty="0" smtClean="0">
                <a:solidFill>
                  <a:srgbClr val="A6EEF8"/>
                </a:solidFill>
              </a:rPr>
              <a:t>Nowy </a:t>
            </a:r>
            <a:r>
              <a:rPr lang="pl-PL" dirty="0">
                <a:solidFill>
                  <a:srgbClr val="A6EEF8"/>
                </a:solidFill>
              </a:rPr>
              <a:t>grób został udostępniony dla wiernych o godz. 7.00 3 maja </a:t>
            </a:r>
            <a:r>
              <a:rPr lang="pl-PL" dirty="0" smtClean="0">
                <a:solidFill>
                  <a:srgbClr val="A6EEF8"/>
                </a:solidFill>
              </a:rPr>
              <a:t>2011. </a:t>
            </a:r>
            <a:r>
              <a:rPr lang="pl-PL" dirty="0">
                <a:solidFill>
                  <a:srgbClr val="A6EEF8"/>
                </a:solidFill>
              </a:rPr>
              <a:t>Poprzednia płyta nagrobna, </a:t>
            </a:r>
            <a:r>
              <a:rPr lang="pl-PL" dirty="0" smtClean="0">
                <a:solidFill>
                  <a:srgbClr val="A6EEF8"/>
                </a:solidFill>
              </a:rPr>
              <a:t/>
            </a:r>
            <a:br>
              <a:rPr lang="pl-PL" dirty="0" smtClean="0">
                <a:solidFill>
                  <a:srgbClr val="A6EEF8"/>
                </a:solidFill>
              </a:rPr>
            </a:br>
            <a:r>
              <a:rPr lang="pl-PL" dirty="0" smtClean="0">
                <a:solidFill>
                  <a:srgbClr val="A6EEF8"/>
                </a:solidFill>
              </a:rPr>
              <a:t>po </a:t>
            </a:r>
            <a:r>
              <a:rPr lang="pl-PL" dirty="0">
                <a:solidFill>
                  <a:srgbClr val="A6EEF8"/>
                </a:solidFill>
              </a:rPr>
              <a:t>obrzędach beatyfikacyjnych w 2011, została przewieziona do </a:t>
            </a:r>
            <a:r>
              <a:rPr lang="pl-PL" dirty="0" smtClean="0">
                <a:solidFill>
                  <a:srgbClr val="A6EEF8"/>
                </a:solidFill>
              </a:rPr>
              <a:t>Krakowa </a:t>
            </a:r>
            <a:r>
              <a:rPr lang="pl-PL" dirty="0">
                <a:solidFill>
                  <a:srgbClr val="A6EEF8"/>
                </a:solidFill>
              </a:rPr>
              <a:t>i spoczywa tam w łagiewnickim Sanktuarium Błogosławionego Jana Pawła II stanowiącym część Centrum Jana Pawła II „Nie lękajcie się</a:t>
            </a:r>
            <a:r>
              <a:rPr lang="pl-PL" dirty="0" smtClean="0">
                <a:solidFill>
                  <a:srgbClr val="A6EEF8"/>
                </a:solidFill>
              </a:rPr>
              <a:t>”.</a:t>
            </a:r>
            <a:endParaRPr lang="pl-PL" dirty="0">
              <a:solidFill>
                <a:srgbClr val="A6EEF8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3862651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Tm="185058">
        <p14:reveal/>
      </p:transition>
    </mc:Choice>
    <mc:Fallback>
      <p:transition spd="slow" advTm="18505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pl-PL" sz="3400" b="1" dirty="0">
                <a:solidFill>
                  <a:srgbClr val="277D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Ogłoszenie żałoby </a:t>
            </a:r>
            <a:r>
              <a:rPr lang="pl-PL" sz="3400" b="1" dirty="0" smtClean="0">
                <a:solidFill>
                  <a:srgbClr val="277D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narodowej</a:t>
            </a:r>
            <a:endParaRPr lang="pl-PL" sz="3400" b="1" dirty="0">
              <a:solidFill>
                <a:srgbClr val="277DE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l-PL" dirty="0">
                <a:solidFill>
                  <a:srgbClr val="A6EEF8"/>
                </a:solidFill>
              </a:rPr>
              <a:t>Rada Ministrów uchwałą z 3 kwietnia 2005 nr 80/2005 opublikowaną w Monitorze Polskim numer 19, pozycja 307 wprowadziła żałobę narodową na terytorium Rzeczypospolitej Polskiej od dnia 3 kwietnia 2005 do dnia pogrzebu, ponadto zwróciła się z apelem do wszystkich obywateli Rzeczypospolitej Polskiej, władz państwowych, samorządowych, organizacji społecznych i zawodowych, innych podmiotów </a:t>
            </a:r>
            <a:r>
              <a:rPr lang="pl-PL" dirty="0" smtClean="0">
                <a:solidFill>
                  <a:srgbClr val="A6EEF8"/>
                </a:solidFill>
              </a:rPr>
              <a:t/>
            </a:r>
            <a:br>
              <a:rPr lang="pl-PL" dirty="0" smtClean="0">
                <a:solidFill>
                  <a:srgbClr val="A6EEF8"/>
                </a:solidFill>
              </a:rPr>
            </a:br>
            <a:r>
              <a:rPr lang="pl-PL" dirty="0" smtClean="0">
                <a:solidFill>
                  <a:srgbClr val="A6EEF8"/>
                </a:solidFill>
              </a:rPr>
              <a:t>i </a:t>
            </a:r>
            <a:r>
              <a:rPr lang="pl-PL" dirty="0">
                <a:solidFill>
                  <a:srgbClr val="A6EEF8"/>
                </a:solidFill>
              </a:rPr>
              <a:t>instytucji oraz organizatorów imprez masowych o zachowanie żałoby narodowej i wspólne uczczenie pamięci Jego Świątobliwości Papieża Jana Pawła </a:t>
            </a:r>
            <a:r>
              <a:rPr lang="pl-PL" dirty="0" smtClean="0">
                <a:solidFill>
                  <a:srgbClr val="A6EEF8"/>
                </a:solidFill>
              </a:rPr>
              <a:t>II.</a:t>
            </a:r>
            <a:endParaRPr lang="pl-PL" dirty="0">
              <a:solidFill>
                <a:srgbClr val="A6EEF8"/>
              </a:solidFill>
            </a:endParaRPr>
          </a:p>
          <a:p>
            <a:pPr algn="just"/>
            <a:r>
              <a:rPr lang="pl-PL" sz="3400" b="1" dirty="0">
                <a:solidFill>
                  <a:srgbClr val="277D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Reakcja mediów i świata </a:t>
            </a:r>
            <a:r>
              <a:rPr lang="pl-PL" sz="3400" b="1" dirty="0" smtClean="0">
                <a:solidFill>
                  <a:srgbClr val="277D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polityki</a:t>
            </a:r>
            <a:endParaRPr lang="pl-PL" sz="3400" b="1" dirty="0">
              <a:solidFill>
                <a:srgbClr val="277DE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l-PL" dirty="0">
                <a:solidFill>
                  <a:srgbClr val="A6EEF8"/>
                </a:solidFill>
              </a:rPr>
              <a:t>Na czas żałoby w miastach odwoływano zaplanowane seanse filmowe, przedstawienia teatralne </a:t>
            </a:r>
            <a:r>
              <a:rPr lang="pl-PL" dirty="0" smtClean="0">
                <a:solidFill>
                  <a:srgbClr val="A6EEF8"/>
                </a:solidFill>
              </a:rPr>
              <a:t/>
            </a:r>
            <a:br>
              <a:rPr lang="pl-PL" dirty="0" smtClean="0">
                <a:solidFill>
                  <a:srgbClr val="A6EEF8"/>
                </a:solidFill>
              </a:rPr>
            </a:br>
            <a:r>
              <a:rPr lang="pl-PL" dirty="0" smtClean="0">
                <a:solidFill>
                  <a:srgbClr val="A6EEF8"/>
                </a:solidFill>
              </a:rPr>
              <a:t>oraz </a:t>
            </a:r>
            <a:r>
              <a:rPr lang="pl-PL" dirty="0">
                <a:solidFill>
                  <a:srgbClr val="A6EEF8"/>
                </a:solidFill>
              </a:rPr>
              <a:t>wszelkie inne imprezy rozrywkowe. TVP zaprzestała także transmisji meczów Ligi Mistrzów. </a:t>
            </a:r>
            <a:r>
              <a:rPr lang="pl-PL" dirty="0" smtClean="0">
                <a:solidFill>
                  <a:srgbClr val="A6EEF8"/>
                </a:solidFill>
              </a:rPr>
              <a:t>Stacje </a:t>
            </a:r>
            <a:r>
              <a:rPr lang="pl-PL" dirty="0">
                <a:solidFill>
                  <a:srgbClr val="A6EEF8"/>
                </a:solidFill>
              </a:rPr>
              <a:t>telewizyjne większość (a TVP i TVN24 – całość) czasu antenowego poświęcały aktualnym wydarzeniom w Watykanie i wspomnieniom o zmarłym papieżu. </a:t>
            </a:r>
            <a:endParaRPr lang="pl-PL" dirty="0" smtClean="0">
              <a:solidFill>
                <a:srgbClr val="A6EEF8"/>
              </a:solidFill>
            </a:endParaRPr>
          </a:p>
          <a:p>
            <a:pPr algn="just"/>
            <a:r>
              <a:rPr lang="pl-PL" dirty="0" smtClean="0">
                <a:solidFill>
                  <a:srgbClr val="A6EEF8"/>
                </a:solidFill>
              </a:rPr>
              <a:t>Część </a:t>
            </a:r>
            <a:r>
              <a:rPr lang="pl-PL" dirty="0">
                <a:solidFill>
                  <a:srgbClr val="A6EEF8"/>
                </a:solidFill>
              </a:rPr>
              <a:t>polskich stacji (m.in. MTV, </a:t>
            </a:r>
            <a:r>
              <a:rPr lang="pl-PL" dirty="0" err="1">
                <a:solidFill>
                  <a:srgbClr val="A6EEF8"/>
                </a:solidFill>
              </a:rPr>
              <a:t>Jetix</a:t>
            </a:r>
            <a:r>
              <a:rPr lang="pl-PL" dirty="0">
                <a:solidFill>
                  <a:srgbClr val="A6EEF8"/>
                </a:solidFill>
              </a:rPr>
              <a:t> i VIVA Polska) całkowicie wstrzymała emisję swoich programów </a:t>
            </a:r>
            <a:r>
              <a:rPr lang="pl-PL" dirty="0" smtClean="0">
                <a:solidFill>
                  <a:srgbClr val="A6EEF8"/>
                </a:solidFill>
              </a:rPr>
              <a:t/>
            </a:r>
            <a:br>
              <a:rPr lang="pl-PL" dirty="0" smtClean="0">
                <a:solidFill>
                  <a:srgbClr val="A6EEF8"/>
                </a:solidFill>
              </a:rPr>
            </a:br>
            <a:r>
              <a:rPr lang="pl-PL" dirty="0" smtClean="0">
                <a:solidFill>
                  <a:srgbClr val="A6EEF8"/>
                </a:solidFill>
              </a:rPr>
              <a:t>do </a:t>
            </a:r>
            <a:r>
              <a:rPr lang="pl-PL" dirty="0">
                <a:solidFill>
                  <a:srgbClr val="A6EEF8"/>
                </a:solidFill>
              </a:rPr>
              <a:t>poniedziałku, 4 kwietnia. </a:t>
            </a:r>
            <a:r>
              <a:rPr lang="pl-PL" dirty="0" smtClean="0">
                <a:solidFill>
                  <a:srgbClr val="A6EEF8"/>
                </a:solidFill>
              </a:rPr>
              <a:t>Wszystkie </a:t>
            </a:r>
            <a:r>
              <a:rPr lang="pl-PL" dirty="0">
                <a:solidFill>
                  <a:srgbClr val="A6EEF8"/>
                </a:solidFill>
              </a:rPr>
              <a:t>stacje wstrzymały emisję reklam. Przez cały żałobny tydzień polskie telewizje muzyczne prezentowały spokojną, stonowaną </a:t>
            </a:r>
            <a:r>
              <a:rPr lang="pl-PL" dirty="0" smtClean="0">
                <a:solidFill>
                  <a:srgbClr val="A6EEF8"/>
                </a:solidFill>
              </a:rPr>
              <a:t>muzykę.</a:t>
            </a:r>
            <a:endParaRPr lang="pl-PL" dirty="0">
              <a:solidFill>
                <a:srgbClr val="A6EEF8"/>
              </a:solidFill>
            </a:endParaRPr>
          </a:p>
          <a:p>
            <a:pPr algn="just"/>
            <a:r>
              <a:rPr lang="pl-PL" dirty="0">
                <a:solidFill>
                  <a:srgbClr val="A6EEF8"/>
                </a:solidFill>
              </a:rPr>
              <a:t>Wiele programów publicystycznych na kilka dni zaprzestało zapraszania polityków. Sami politycy powstrzymywali się w tym czasie od publicznych sporów. Słynne stało się podanie sobie ręki przez Aleksandra Kwaśniewskiego i Lecha Wałęsę podczas spotkania w Rzymie</a:t>
            </a:r>
            <a:r>
              <a:rPr lang="pl-PL" dirty="0" smtClean="0">
                <a:solidFill>
                  <a:srgbClr val="A6EEF8"/>
                </a:solidFill>
              </a:rPr>
              <a:t>.</a:t>
            </a:r>
          </a:p>
          <a:p>
            <a:pPr algn="just"/>
            <a:r>
              <a:rPr lang="pl-PL" dirty="0" smtClean="0">
                <a:solidFill>
                  <a:srgbClr val="A6EEF8"/>
                </a:solidFill>
              </a:rPr>
              <a:t>Wielu </a:t>
            </a:r>
            <a:r>
              <a:rPr lang="pl-PL" dirty="0">
                <a:solidFill>
                  <a:srgbClr val="A6EEF8"/>
                </a:solidFill>
              </a:rPr>
              <a:t>mieszkańców Warszawy bardzo pozytywnie przyjęło organizowane w stolicy uroczystości żałobne, którym patronował ówczesny prezydent tego miasta, Lech Kaczyński</a:t>
            </a:r>
            <a:r>
              <a:rPr lang="pl-PL" dirty="0" smtClean="0">
                <a:solidFill>
                  <a:srgbClr val="A6EEF8"/>
                </a:solidFill>
              </a:rPr>
              <a:t>.</a:t>
            </a:r>
            <a:endParaRPr lang="pl-PL" dirty="0">
              <a:solidFill>
                <a:srgbClr val="A6EEF8"/>
              </a:solidFill>
            </a:endParaRPr>
          </a:p>
          <a:p>
            <a:pPr algn="just"/>
            <a:r>
              <a:rPr lang="pl-PL" sz="3400" b="1" dirty="0">
                <a:solidFill>
                  <a:srgbClr val="277D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 Paweł II </a:t>
            </a:r>
            <a:r>
              <a:rPr lang="pl-PL" sz="3400" b="1" dirty="0" smtClean="0">
                <a:solidFill>
                  <a:srgbClr val="277D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Wielki</a:t>
            </a:r>
            <a:endParaRPr lang="pl-PL" sz="3400" b="1" dirty="0">
              <a:solidFill>
                <a:srgbClr val="277DE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l-PL" dirty="0">
                <a:solidFill>
                  <a:srgbClr val="A6EEF8"/>
                </a:solidFill>
              </a:rPr>
              <a:t>Tablica na pomniku Jana Pawła II w Sydney, tytułująca Go jako 'John Paul the Great' (pol. Jan Paweł Wielki) </a:t>
            </a:r>
          </a:p>
          <a:p>
            <a:pPr algn="just"/>
            <a:r>
              <a:rPr lang="pl-PL" dirty="0">
                <a:solidFill>
                  <a:srgbClr val="A6EEF8"/>
                </a:solidFill>
              </a:rPr>
              <a:t>Po śmierci papieża zaczęto dodawać mu nowy przydomek, nazywając go Janem Pawłem Wielkim. </a:t>
            </a:r>
            <a:r>
              <a:rPr lang="pl-PL" dirty="0" smtClean="0">
                <a:solidFill>
                  <a:srgbClr val="A6EEF8"/>
                </a:solidFill>
              </a:rPr>
              <a:t/>
            </a:r>
            <a:br>
              <a:rPr lang="pl-PL" dirty="0" smtClean="0">
                <a:solidFill>
                  <a:srgbClr val="A6EEF8"/>
                </a:solidFill>
              </a:rPr>
            </a:br>
            <a:r>
              <a:rPr lang="pl-PL" dirty="0" smtClean="0">
                <a:solidFill>
                  <a:srgbClr val="A6EEF8"/>
                </a:solidFill>
              </a:rPr>
              <a:t>Tylko </a:t>
            </a:r>
            <a:r>
              <a:rPr lang="pl-PL" dirty="0">
                <a:solidFill>
                  <a:srgbClr val="A6EEF8"/>
                </a:solidFill>
              </a:rPr>
              <a:t>trzech papieży w historii Kościoła katolickiego nosiło taki przydomek: Leon I, Mikołaj I </a:t>
            </a:r>
            <a:r>
              <a:rPr lang="pl-PL" dirty="0" err="1">
                <a:solidFill>
                  <a:srgbClr val="A6EEF8"/>
                </a:solidFill>
              </a:rPr>
              <a:t>i</a:t>
            </a:r>
            <a:r>
              <a:rPr lang="pl-PL" dirty="0">
                <a:solidFill>
                  <a:srgbClr val="A6EEF8"/>
                </a:solidFill>
              </a:rPr>
              <a:t> Grzegorz I</a:t>
            </a:r>
            <a:r>
              <a:rPr lang="pl-PL" dirty="0" smtClean="0">
                <a:solidFill>
                  <a:srgbClr val="A6EEF8"/>
                </a:solidFill>
              </a:rPr>
              <a:t>.</a:t>
            </a:r>
            <a:endParaRPr lang="pl-PL" dirty="0">
              <a:solidFill>
                <a:srgbClr val="A6EEF8"/>
              </a:solidFill>
            </a:endParaRPr>
          </a:p>
          <a:p>
            <a:pPr algn="just"/>
            <a:r>
              <a:rPr lang="pl-PL" dirty="0">
                <a:solidFill>
                  <a:srgbClr val="A6EEF8"/>
                </a:solidFill>
              </a:rPr>
              <a:t>Przydomek ten pojawił się po raz pierwszy w homilii wygłoszonej przez kardynała Angelo </a:t>
            </a:r>
            <a:r>
              <a:rPr lang="pl-PL" dirty="0" err="1">
                <a:solidFill>
                  <a:srgbClr val="A6EEF8"/>
                </a:solidFill>
              </a:rPr>
              <a:t>Sodano</a:t>
            </a:r>
            <a:r>
              <a:rPr lang="pl-PL" dirty="0">
                <a:solidFill>
                  <a:srgbClr val="A6EEF8"/>
                </a:solidFill>
              </a:rPr>
              <a:t> </a:t>
            </a:r>
            <a:r>
              <a:rPr lang="pl-PL" dirty="0" smtClean="0">
                <a:solidFill>
                  <a:srgbClr val="A6EEF8"/>
                </a:solidFill>
              </a:rPr>
              <a:t/>
            </a:r>
            <a:br>
              <a:rPr lang="pl-PL" dirty="0" smtClean="0">
                <a:solidFill>
                  <a:srgbClr val="A6EEF8"/>
                </a:solidFill>
              </a:rPr>
            </a:br>
            <a:r>
              <a:rPr lang="pl-PL" dirty="0" smtClean="0">
                <a:solidFill>
                  <a:srgbClr val="A6EEF8"/>
                </a:solidFill>
              </a:rPr>
              <a:t>w </a:t>
            </a:r>
            <a:r>
              <a:rPr lang="pl-PL" dirty="0">
                <a:solidFill>
                  <a:srgbClr val="A6EEF8"/>
                </a:solidFill>
              </a:rPr>
              <a:t>czasie żałobnej mszy na placu Św. Piotra w niedzielę 3 kwietnia </a:t>
            </a:r>
            <a:r>
              <a:rPr lang="pl-PL" dirty="0" smtClean="0">
                <a:solidFill>
                  <a:srgbClr val="A6EEF8"/>
                </a:solidFill>
              </a:rPr>
              <a:t>2005 </a:t>
            </a:r>
            <a:r>
              <a:rPr lang="pl-PL" dirty="0">
                <a:solidFill>
                  <a:srgbClr val="A6EEF8"/>
                </a:solidFill>
              </a:rPr>
              <a:t>(nazajutrz po śmierci Jana Pawła II), w publikacjach „Tygodnika Powszechnego” oraz programach informacyjnych i publicystycznych największych amerykańskich stacji telewizyjnych („John Paul the Great” – CNN, Fox News, ABC, CBS). </a:t>
            </a:r>
            <a:endParaRPr lang="pl-PL" dirty="0" smtClean="0">
              <a:solidFill>
                <a:srgbClr val="A6EEF8"/>
              </a:solidFill>
            </a:endParaRPr>
          </a:p>
          <a:p>
            <a:pPr algn="just"/>
            <a:r>
              <a:rPr lang="pl-PL" dirty="0" smtClean="0">
                <a:solidFill>
                  <a:srgbClr val="A6EEF8"/>
                </a:solidFill>
              </a:rPr>
              <a:t>Również </a:t>
            </a:r>
            <a:r>
              <a:rPr lang="pl-PL" dirty="0">
                <a:solidFill>
                  <a:srgbClr val="A6EEF8"/>
                </a:solidFill>
              </a:rPr>
              <a:t>następca Wojtyły, Benedykt XVI rozpoczął swoje wystąpienie od słów: Po wielkim papieżu Janie Pawle II</a:t>
            </a:r>
            <a:r>
              <a:rPr lang="pl-PL" dirty="0" smtClean="0">
                <a:solidFill>
                  <a:srgbClr val="A6EEF8"/>
                </a:solidFill>
              </a:rPr>
              <a:t>...</a:t>
            </a:r>
            <a:endParaRPr lang="pl-PL" dirty="0">
              <a:solidFill>
                <a:srgbClr val="A6EEF8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9831559"/>
      </p:ext>
    </p:extLst>
  </p:cSld>
  <p:clrMapOvr>
    <a:masterClrMapping/>
  </p:clrMapOvr>
  <p:transition spd="slow" advTm="149899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16632"/>
            <a:ext cx="8856984" cy="6624736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pl-PL" sz="3200" b="1" dirty="0">
                <a:solidFill>
                  <a:srgbClr val="277D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Światowe Dni </a:t>
            </a:r>
            <a:r>
              <a:rPr lang="pl-PL" sz="3200" b="1" dirty="0" smtClean="0">
                <a:solidFill>
                  <a:srgbClr val="277D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Młodzieży</a:t>
            </a:r>
            <a:endParaRPr lang="pl-PL" sz="3200" b="1" dirty="0">
              <a:solidFill>
                <a:srgbClr val="277DE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l-PL" dirty="0">
                <a:solidFill>
                  <a:srgbClr val="A6EEF8"/>
                </a:solidFill>
              </a:rPr>
              <a:t>Jan Paweł II chętnie spotykał się z młodymi ludźmi i poświęcał im dużo uwagi. </a:t>
            </a:r>
            <a:endParaRPr lang="pl-PL" dirty="0" smtClean="0">
              <a:solidFill>
                <a:srgbClr val="A6EEF8"/>
              </a:solidFill>
            </a:endParaRPr>
          </a:p>
          <a:p>
            <a:pPr algn="just"/>
            <a:r>
              <a:rPr lang="pl-PL" dirty="0" smtClean="0">
                <a:solidFill>
                  <a:srgbClr val="A6EEF8"/>
                </a:solidFill>
              </a:rPr>
              <a:t>Na </a:t>
            </a:r>
            <a:r>
              <a:rPr lang="pl-PL" dirty="0">
                <a:solidFill>
                  <a:srgbClr val="A6EEF8"/>
                </a:solidFill>
              </a:rPr>
              <a:t>spotkanie w Rzymie 31 marca 1985 roku, który ONZ ogłosiło Międzynarodowym Rokiem Młodzieży, napisał list apostolski na temat roli młodości jako okresu szczególnego kształtowania drogi życia (</a:t>
            </a:r>
            <a:r>
              <a:rPr lang="pl-PL" dirty="0" err="1">
                <a:solidFill>
                  <a:srgbClr val="A6EEF8"/>
                </a:solidFill>
              </a:rPr>
              <a:t>Dilecti</a:t>
            </a:r>
            <a:r>
              <a:rPr lang="pl-PL" dirty="0">
                <a:solidFill>
                  <a:srgbClr val="A6EEF8"/>
                </a:solidFill>
              </a:rPr>
              <a:t> </a:t>
            </a:r>
            <a:r>
              <a:rPr lang="pl-PL" dirty="0" err="1">
                <a:solidFill>
                  <a:srgbClr val="A6EEF8"/>
                </a:solidFill>
              </a:rPr>
              <a:t>Amici</a:t>
            </a:r>
            <a:r>
              <a:rPr lang="pl-PL" dirty="0">
                <a:solidFill>
                  <a:srgbClr val="A6EEF8"/>
                </a:solidFill>
              </a:rPr>
              <a:t>), a 20 grudnia zapoczątkował tradycję Światowych Dni </a:t>
            </a:r>
            <a:r>
              <a:rPr lang="pl-PL" dirty="0" smtClean="0">
                <a:solidFill>
                  <a:srgbClr val="A6EEF8"/>
                </a:solidFill>
              </a:rPr>
              <a:t>Młodzieży. </a:t>
            </a:r>
          </a:p>
          <a:p>
            <a:pPr algn="just"/>
            <a:r>
              <a:rPr lang="pl-PL" dirty="0" smtClean="0">
                <a:solidFill>
                  <a:srgbClr val="A6EEF8"/>
                </a:solidFill>
              </a:rPr>
              <a:t>Odtąd </a:t>
            </a:r>
            <a:r>
              <a:rPr lang="pl-PL" dirty="0">
                <a:solidFill>
                  <a:srgbClr val="A6EEF8"/>
                </a:solidFill>
              </a:rPr>
              <a:t>co roku przygotowywał orędzie skierowane do młodych, które stawało się tematem tego międzynarodowego spotkania, organizowanego w różnych miejscach świata (odbyło się ono również w Polsce – Częstochowa, 1991). </a:t>
            </a:r>
            <a:endParaRPr lang="pl-PL" dirty="0" smtClean="0">
              <a:solidFill>
                <a:srgbClr val="A6EEF8"/>
              </a:solidFill>
            </a:endParaRPr>
          </a:p>
          <a:p>
            <a:pPr algn="just"/>
            <a:r>
              <a:rPr lang="pl-PL" dirty="0" smtClean="0">
                <a:solidFill>
                  <a:srgbClr val="A6EEF8"/>
                </a:solidFill>
              </a:rPr>
              <a:t>Zaraz </a:t>
            </a:r>
            <a:r>
              <a:rPr lang="pl-PL" dirty="0">
                <a:solidFill>
                  <a:srgbClr val="A6EEF8"/>
                </a:solidFill>
              </a:rPr>
              <a:t>po ogłoszeniu daty beatyfikacji przewodniczący Papieskiej Rady </a:t>
            </a:r>
            <a:r>
              <a:rPr lang="pl-PL" dirty="0" smtClean="0">
                <a:solidFill>
                  <a:srgbClr val="A6EEF8"/>
                </a:solidFill>
              </a:rPr>
              <a:t/>
            </a:r>
            <a:br>
              <a:rPr lang="pl-PL" dirty="0" smtClean="0">
                <a:solidFill>
                  <a:srgbClr val="A6EEF8"/>
                </a:solidFill>
              </a:rPr>
            </a:br>
            <a:r>
              <a:rPr lang="pl-PL" dirty="0" smtClean="0">
                <a:solidFill>
                  <a:srgbClr val="A6EEF8"/>
                </a:solidFill>
              </a:rPr>
              <a:t>ds</a:t>
            </a:r>
            <a:r>
              <a:rPr lang="pl-PL" dirty="0">
                <a:solidFill>
                  <a:srgbClr val="A6EEF8"/>
                </a:solidFill>
              </a:rPr>
              <a:t>. Świeckich, kard. Stanisław Ryłko poinformował, iż Jan Paweł II zostanie patronem Światowych Dni </a:t>
            </a:r>
            <a:r>
              <a:rPr lang="pl-PL" dirty="0" smtClean="0">
                <a:solidFill>
                  <a:srgbClr val="A6EEF8"/>
                </a:solidFill>
              </a:rPr>
              <a:t>Młodzieży.</a:t>
            </a:r>
            <a:endParaRPr lang="pl-PL" dirty="0">
              <a:solidFill>
                <a:srgbClr val="A6EEF8"/>
              </a:solidFill>
            </a:endParaRPr>
          </a:p>
          <a:p>
            <a:pPr algn="just"/>
            <a:r>
              <a:rPr lang="pl-PL" sz="3200" b="1" dirty="0">
                <a:solidFill>
                  <a:srgbClr val="277D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Ekumenizm i stosunki </a:t>
            </a:r>
            <a:r>
              <a:rPr lang="pl-PL" sz="3200" b="1" dirty="0" smtClean="0">
                <a:solidFill>
                  <a:srgbClr val="277D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międzyreligijne</a:t>
            </a:r>
            <a:endParaRPr lang="pl-PL" sz="3200" b="1" dirty="0">
              <a:solidFill>
                <a:srgbClr val="277DE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l-PL" dirty="0">
                <a:solidFill>
                  <a:srgbClr val="A6EEF8"/>
                </a:solidFill>
              </a:rPr>
              <a:t>Wiele czasu poświęcił budowie jedności pomiędzy Kościołami </a:t>
            </a:r>
            <a:r>
              <a:rPr lang="pl-PL" dirty="0" smtClean="0">
                <a:solidFill>
                  <a:srgbClr val="A6EEF8"/>
                </a:solidFill>
              </a:rPr>
              <a:t>chrześcijańskimi. </a:t>
            </a:r>
          </a:p>
          <a:p>
            <a:pPr algn="just"/>
            <a:r>
              <a:rPr lang="pl-PL" dirty="0" smtClean="0">
                <a:solidFill>
                  <a:srgbClr val="A6EEF8"/>
                </a:solidFill>
              </a:rPr>
              <a:t>Sam </a:t>
            </a:r>
            <a:r>
              <a:rPr lang="pl-PL" dirty="0">
                <a:solidFill>
                  <a:srgbClr val="A6EEF8"/>
                </a:solidFill>
              </a:rPr>
              <a:t>podkreślał także ważność ekumenizmu w swoim pontyfikacie, </a:t>
            </a:r>
            <a:r>
              <a:rPr lang="pl-PL" dirty="0" smtClean="0">
                <a:solidFill>
                  <a:srgbClr val="A6EEF8"/>
                </a:solidFill>
              </a:rPr>
              <a:t/>
            </a:r>
            <a:br>
              <a:rPr lang="pl-PL" dirty="0" smtClean="0">
                <a:solidFill>
                  <a:srgbClr val="A6EEF8"/>
                </a:solidFill>
              </a:rPr>
            </a:br>
            <a:r>
              <a:rPr lang="pl-PL" dirty="0" smtClean="0">
                <a:solidFill>
                  <a:srgbClr val="A6EEF8"/>
                </a:solidFill>
              </a:rPr>
              <a:t>m.in</a:t>
            </a:r>
            <a:r>
              <a:rPr lang="pl-PL" dirty="0">
                <a:solidFill>
                  <a:srgbClr val="A6EEF8"/>
                </a:solidFill>
              </a:rPr>
              <a:t>. w encyklice </a:t>
            </a:r>
            <a:r>
              <a:rPr lang="pl-PL" dirty="0" err="1">
                <a:solidFill>
                  <a:srgbClr val="A6EEF8"/>
                </a:solidFill>
              </a:rPr>
              <a:t>Redemptor</a:t>
            </a:r>
            <a:r>
              <a:rPr lang="pl-PL" dirty="0">
                <a:solidFill>
                  <a:srgbClr val="A6EEF8"/>
                </a:solidFill>
              </a:rPr>
              <a:t> </a:t>
            </a:r>
            <a:r>
              <a:rPr lang="pl-PL" dirty="0" err="1">
                <a:solidFill>
                  <a:srgbClr val="A6EEF8"/>
                </a:solidFill>
              </a:rPr>
              <a:t>hominis</a:t>
            </a:r>
            <a:r>
              <a:rPr lang="pl-PL" dirty="0">
                <a:solidFill>
                  <a:srgbClr val="A6EEF8"/>
                </a:solidFill>
              </a:rPr>
              <a:t>: nigdy nie przestanę tego podkreślać </a:t>
            </a:r>
            <a:r>
              <a:rPr lang="pl-PL" dirty="0" smtClean="0">
                <a:solidFill>
                  <a:srgbClr val="A6EEF8"/>
                </a:solidFill>
              </a:rPr>
              <a:t/>
            </a:r>
            <a:br>
              <a:rPr lang="pl-PL" dirty="0" smtClean="0">
                <a:solidFill>
                  <a:srgbClr val="A6EEF8"/>
                </a:solidFill>
              </a:rPr>
            </a:br>
            <a:r>
              <a:rPr lang="pl-PL" dirty="0" smtClean="0">
                <a:solidFill>
                  <a:srgbClr val="A6EEF8"/>
                </a:solidFill>
              </a:rPr>
              <a:t>i </a:t>
            </a:r>
            <a:r>
              <a:rPr lang="pl-PL" dirty="0">
                <a:solidFill>
                  <a:srgbClr val="A6EEF8"/>
                </a:solidFill>
              </a:rPr>
              <a:t>będę popierał każdy wysiłek podejmowany w tym kierunku na wszystkich płaszczyznach, w których spotkamy naszych braci chrześcijan</a:t>
            </a:r>
            <a:r>
              <a:rPr lang="pl-PL" dirty="0" smtClean="0">
                <a:solidFill>
                  <a:srgbClr val="A6EEF8"/>
                </a:solidFill>
              </a:rPr>
              <a:t>.</a:t>
            </a:r>
            <a:endParaRPr lang="pl-PL" dirty="0">
              <a:solidFill>
                <a:srgbClr val="A6EEF8"/>
              </a:solidFill>
            </a:endParaRPr>
          </a:p>
          <a:p>
            <a:pPr algn="just"/>
            <a:r>
              <a:rPr lang="pl-PL" dirty="0">
                <a:solidFill>
                  <a:srgbClr val="A6EEF8"/>
                </a:solidFill>
              </a:rPr>
              <a:t>Jan Paweł II wielką wagę przywiązywał do stosunków z ludźmi innej wiary, nie tylko w ramach chrześcijaństwa, ale także członków innych religii </a:t>
            </a:r>
            <a:r>
              <a:rPr lang="pl-PL" dirty="0" err="1">
                <a:solidFill>
                  <a:srgbClr val="A6EEF8"/>
                </a:solidFill>
              </a:rPr>
              <a:t>abrahamowych</a:t>
            </a:r>
            <a:r>
              <a:rPr lang="pl-PL" dirty="0">
                <a:solidFill>
                  <a:srgbClr val="A6EEF8"/>
                </a:solidFill>
              </a:rPr>
              <a:t> i ateistów. </a:t>
            </a:r>
            <a:endParaRPr lang="pl-PL" dirty="0" smtClean="0">
              <a:solidFill>
                <a:srgbClr val="A6EEF8"/>
              </a:solidFill>
            </a:endParaRPr>
          </a:p>
          <a:p>
            <a:pPr algn="just"/>
            <a:r>
              <a:rPr lang="pl-PL" dirty="0" smtClean="0">
                <a:solidFill>
                  <a:srgbClr val="A6EEF8"/>
                </a:solidFill>
              </a:rPr>
              <a:t>Osobiście </a:t>
            </a:r>
            <a:r>
              <a:rPr lang="pl-PL" dirty="0">
                <a:solidFill>
                  <a:srgbClr val="A6EEF8"/>
                </a:solidFill>
              </a:rPr>
              <a:t>uczestniczył we wspólnym trwaniu w modlitwie w Asyżu przedstawicieli kilkudziesięciu religii światowych</a:t>
            </a:r>
            <a:r>
              <a:rPr lang="pl-PL" dirty="0" smtClean="0">
                <a:solidFill>
                  <a:srgbClr val="A6EEF8"/>
                </a:solidFill>
              </a:rPr>
              <a:t>.</a:t>
            </a:r>
            <a:endParaRPr lang="pl-PL" dirty="0">
              <a:solidFill>
                <a:srgbClr val="A6EEF8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766788874"/>
      </p:ext>
    </p:extLst>
  </p:cSld>
  <p:clrMapOvr>
    <a:masterClrMapping/>
  </p:clrMapOvr>
  <p:transition spd="slow" advTm="83486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42910" y="642918"/>
            <a:ext cx="7532910" cy="590465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pl-PL" dirty="0">
                <a:solidFill>
                  <a:srgbClr val="A6EEF8"/>
                </a:solidFill>
              </a:rPr>
              <a:t>Jan Paweł II (łac. </a:t>
            </a:r>
            <a:r>
              <a:rPr lang="pl-PL" dirty="0" err="1">
                <a:solidFill>
                  <a:srgbClr val="A6EEF8"/>
                </a:solidFill>
              </a:rPr>
              <a:t>Ioannes</a:t>
            </a:r>
            <a:r>
              <a:rPr lang="pl-PL" dirty="0">
                <a:solidFill>
                  <a:srgbClr val="A6EEF8"/>
                </a:solidFill>
              </a:rPr>
              <a:t> Paulus PP. II), właśc. Karol Józef Wojtyła (ur. 18 maja 1920 </a:t>
            </a:r>
            <a:r>
              <a:rPr lang="pl-PL" dirty="0" smtClean="0">
                <a:solidFill>
                  <a:srgbClr val="A6EEF8"/>
                </a:solidFill>
              </a:rPr>
              <a:t/>
            </a:r>
            <a:br>
              <a:rPr lang="pl-PL" dirty="0" smtClean="0">
                <a:solidFill>
                  <a:srgbClr val="A6EEF8"/>
                </a:solidFill>
              </a:rPr>
            </a:br>
            <a:r>
              <a:rPr lang="pl-PL" dirty="0" smtClean="0">
                <a:solidFill>
                  <a:srgbClr val="A6EEF8"/>
                </a:solidFill>
              </a:rPr>
              <a:t>w </a:t>
            </a:r>
            <a:r>
              <a:rPr lang="pl-PL" dirty="0">
                <a:solidFill>
                  <a:srgbClr val="A6EEF8"/>
                </a:solidFill>
              </a:rPr>
              <a:t>Wadowicach, zm. 2 kwietnia 2005 w </a:t>
            </a:r>
            <a:r>
              <a:rPr lang="pl-PL" dirty="0" smtClean="0">
                <a:solidFill>
                  <a:srgbClr val="A6EEF8"/>
                </a:solidFill>
              </a:rPr>
              <a:t>Watykanie)</a:t>
            </a:r>
          </a:p>
          <a:p>
            <a:pPr algn="just"/>
            <a:r>
              <a:rPr lang="pl-PL" dirty="0" smtClean="0">
                <a:solidFill>
                  <a:srgbClr val="A6EEF8"/>
                </a:solidFill>
              </a:rPr>
              <a:t>polski </a:t>
            </a:r>
            <a:r>
              <a:rPr lang="pl-PL" dirty="0">
                <a:solidFill>
                  <a:srgbClr val="A6EEF8"/>
                </a:solidFill>
              </a:rPr>
              <a:t>biskup rzymskokatolicki, biskup pomocniczy krakowski, a następnie arcybiskup metropolita krakowski, kardynał, zastępca przewodniczącego Konferencji Episkopatu Polski (1969-1978), 264. papież i 6. Suweren Państwa Miasto Watykan </a:t>
            </a:r>
            <a:r>
              <a:rPr lang="pl-PL" dirty="0" smtClean="0">
                <a:solidFill>
                  <a:srgbClr val="A6EEF8"/>
                </a:solidFill>
              </a:rPr>
              <a:t/>
            </a:r>
            <a:br>
              <a:rPr lang="pl-PL" dirty="0" smtClean="0">
                <a:solidFill>
                  <a:srgbClr val="A6EEF8"/>
                </a:solidFill>
              </a:rPr>
            </a:br>
            <a:r>
              <a:rPr lang="pl-PL" dirty="0" smtClean="0">
                <a:solidFill>
                  <a:srgbClr val="A6EEF8"/>
                </a:solidFill>
              </a:rPr>
              <a:t>(</a:t>
            </a:r>
            <a:r>
              <a:rPr lang="pl-PL" dirty="0">
                <a:solidFill>
                  <a:srgbClr val="A6EEF8"/>
                </a:solidFill>
              </a:rPr>
              <a:t>16 października 1978 – 2 kwietnia 2005), kawaler Orderu Orła Białego, błogosławiony Kościoła katolickiego</a:t>
            </a:r>
            <a:r>
              <a:rPr lang="pl-PL" dirty="0" smtClean="0">
                <a:solidFill>
                  <a:srgbClr val="A6EEF8"/>
                </a:solidFill>
              </a:rPr>
              <a:t>.</a:t>
            </a:r>
            <a:endParaRPr lang="pl-PL" dirty="0">
              <a:solidFill>
                <a:srgbClr val="A6EEF8"/>
              </a:solidFill>
            </a:endParaRPr>
          </a:p>
          <a:p>
            <a:pPr algn="just"/>
            <a:r>
              <a:rPr lang="pl-PL" dirty="0">
                <a:solidFill>
                  <a:srgbClr val="A6EEF8"/>
                </a:solidFill>
              </a:rPr>
              <a:t>Poeta i poliglota, a także aktor, dramaturg </a:t>
            </a:r>
            <a:r>
              <a:rPr lang="pl-PL" dirty="0" smtClean="0">
                <a:solidFill>
                  <a:srgbClr val="A6EEF8"/>
                </a:solidFill>
              </a:rPr>
              <a:t/>
            </a:r>
            <a:br>
              <a:rPr lang="pl-PL" dirty="0" smtClean="0">
                <a:solidFill>
                  <a:srgbClr val="A6EEF8"/>
                </a:solidFill>
              </a:rPr>
            </a:br>
            <a:r>
              <a:rPr lang="pl-PL" dirty="0" smtClean="0">
                <a:solidFill>
                  <a:srgbClr val="A6EEF8"/>
                </a:solidFill>
              </a:rPr>
              <a:t>i </a:t>
            </a:r>
            <a:r>
              <a:rPr lang="pl-PL" dirty="0">
                <a:solidFill>
                  <a:srgbClr val="A6EEF8"/>
                </a:solidFill>
              </a:rPr>
              <a:t>pedagog. </a:t>
            </a:r>
            <a:endParaRPr lang="pl-PL" dirty="0" smtClean="0">
              <a:solidFill>
                <a:srgbClr val="A6EEF8"/>
              </a:solidFill>
            </a:endParaRPr>
          </a:p>
          <a:p>
            <a:pPr algn="just"/>
            <a:r>
              <a:rPr lang="pl-PL" dirty="0" smtClean="0">
                <a:solidFill>
                  <a:srgbClr val="A6EEF8"/>
                </a:solidFill>
              </a:rPr>
              <a:t>Filozof </a:t>
            </a:r>
            <a:r>
              <a:rPr lang="pl-PL" dirty="0">
                <a:solidFill>
                  <a:srgbClr val="A6EEF8"/>
                </a:solidFill>
              </a:rPr>
              <a:t>historii, fenomenolog, mistyk </a:t>
            </a:r>
            <a:r>
              <a:rPr lang="pl-PL" dirty="0" smtClean="0">
                <a:solidFill>
                  <a:srgbClr val="A6EEF8"/>
                </a:solidFill>
              </a:rPr>
              <a:t/>
            </a:r>
            <a:br>
              <a:rPr lang="pl-PL" dirty="0" smtClean="0">
                <a:solidFill>
                  <a:srgbClr val="A6EEF8"/>
                </a:solidFill>
              </a:rPr>
            </a:br>
            <a:r>
              <a:rPr lang="pl-PL" dirty="0" smtClean="0">
                <a:solidFill>
                  <a:srgbClr val="A6EEF8"/>
                </a:solidFill>
              </a:rPr>
              <a:t>i </a:t>
            </a:r>
            <a:r>
              <a:rPr lang="pl-PL" dirty="0">
                <a:solidFill>
                  <a:srgbClr val="A6EEF8"/>
                </a:solidFill>
              </a:rPr>
              <a:t>przedstawiciel personalizmu chrześcijańskiego</a:t>
            </a:r>
            <a:r>
              <a:rPr lang="pl-PL" dirty="0" smtClean="0">
                <a:solidFill>
                  <a:srgbClr val="A6EEF8"/>
                </a:solidFill>
              </a:rPr>
              <a:t>.</a:t>
            </a:r>
            <a:endParaRPr lang="pl-PL" dirty="0">
              <a:solidFill>
                <a:srgbClr val="A6EEF8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6293233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Tm="60348">
        <p14:reveal/>
      </p:transition>
    </mc:Choice>
    <mc:Fallback>
      <p:transition spd="slow" advTm="6034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88641"/>
            <a:ext cx="9144000" cy="1368151"/>
          </a:xfrm>
        </p:spPr>
        <p:txBody>
          <a:bodyPr numCol="2">
            <a:noAutofit/>
          </a:bodyPr>
          <a:lstStyle/>
          <a:p>
            <a:r>
              <a:rPr lang="pl-PL" sz="2800" dirty="0">
                <a:solidFill>
                  <a:srgbClr val="A6EEF8"/>
                </a:solidFill>
              </a:rPr>
              <a:t>Jan Paweł II w 2004 </a:t>
            </a:r>
            <a:endParaRPr lang="pl-PL" sz="2800" dirty="0" smtClean="0">
              <a:solidFill>
                <a:srgbClr val="A6EEF8"/>
              </a:solidFill>
            </a:endParaRPr>
          </a:p>
          <a:p>
            <a:endParaRPr lang="pl-PL" sz="2800" dirty="0"/>
          </a:p>
          <a:p>
            <a:r>
              <a:rPr lang="pl-PL" sz="2800" dirty="0" smtClean="0">
                <a:solidFill>
                  <a:srgbClr val="A6EEF8"/>
                </a:solidFill>
              </a:rPr>
              <a:t>Dom </a:t>
            </a:r>
            <a:r>
              <a:rPr lang="pl-PL" sz="2800" dirty="0">
                <a:solidFill>
                  <a:srgbClr val="A6EEF8"/>
                </a:solidFill>
              </a:rPr>
              <a:t>Rodzinny Ojca Świętego Jana Pawła II </a:t>
            </a:r>
            <a:r>
              <a:rPr lang="pl-PL" sz="2800" dirty="0" smtClean="0">
                <a:solidFill>
                  <a:srgbClr val="A6EEF8"/>
                </a:solidFill>
              </a:rPr>
              <a:t/>
            </a:r>
            <a:br>
              <a:rPr lang="pl-PL" sz="2800" dirty="0" smtClean="0">
                <a:solidFill>
                  <a:srgbClr val="A6EEF8"/>
                </a:solidFill>
              </a:rPr>
            </a:br>
            <a:r>
              <a:rPr lang="pl-PL" sz="2800" dirty="0" smtClean="0">
                <a:solidFill>
                  <a:srgbClr val="A6EEF8"/>
                </a:solidFill>
              </a:rPr>
              <a:t>w Wadowicach</a:t>
            </a:r>
            <a:endParaRPr lang="pl-PL" sz="2800" dirty="0">
              <a:solidFill>
                <a:srgbClr val="A6EEF8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3120346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132856"/>
            <a:ext cx="4896544" cy="3185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740790072"/>
      </p:ext>
    </p:extLst>
  </p:cSld>
  <p:clrMapOvr>
    <a:masterClrMapping/>
  </p:clrMapOvr>
  <p:transition spd="slow" advTm="35302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1224136"/>
          </a:xfrm>
        </p:spPr>
        <p:txBody>
          <a:bodyPr numCol="2">
            <a:normAutofit fontScale="77500" lnSpcReduction="20000"/>
          </a:bodyPr>
          <a:lstStyle/>
          <a:p>
            <a:r>
              <a:rPr lang="pl-PL" dirty="0">
                <a:solidFill>
                  <a:srgbClr val="A6EEF8"/>
                </a:solidFill>
              </a:rPr>
              <a:t>Grobowiec matki, ojca i brata na Cmentarzu Rakowickim </a:t>
            </a:r>
            <a:r>
              <a:rPr lang="pl-PL" dirty="0" smtClean="0">
                <a:solidFill>
                  <a:srgbClr val="A6EEF8"/>
                </a:solidFill>
              </a:rPr>
              <a:t/>
            </a:r>
            <a:br>
              <a:rPr lang="pl-PL" dirty="0" smtClean="0">
                <a:solidFill>
                  <a:srgbClr val="A6EEF8"/>
                </a:solidFill>
              </a:rPr>
            </a:br>
            <a:r>
              <a:rPr lang="pl-PL" dirty="0" smtClean="0">
                <a:solidFill>
                  <a:srgbClr val="A6EEF8"/>
                </a:solidFill>
              </a:rPr>
              <a:t>w Krakowie</a:t>
            </a:r>
          </a:p>
          <a:p>
            <a:r>
              <a:rPr lang="pl-PL" dirty="0">
                <a:solidFill>
                  <a:srgbClr val="A6EEF8"/>
                </a:solidFill>
              </a:rPr>
              <a:t>Ulica Franciszkańska 3, „Okno papieskie” nad bramą wjazdową do Pałacu Biskupiego w Krakowie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2856"/>
            <a:ext cx="4431262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132857"/>
            <a:ext cx="3943008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7488350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 advTm="40889">
        <p14:warp dir="in"/>
      </p:transition>
    </mc:Choice>
    <mc:Fallback>
      <p:transition spd="slow" advTm="4088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16633"/>
            <a:ext cx="8280920" cy="1440160"/>
          </a:xfrm>
        </p:spPr>
        <p:txBody>
          <a:bodyPr numCol="2">
            <a:normAutofit fontScale="62500" lnSpcReduction="20000"/>
          </a:bodyPr>
          <a:lstStyle/>
          <a:p>
            <a:r>
              <a:rPr lang="pl-PL" dirty="0">
                <a:solidFill>
                  <a:srgbClr val="A6EEF8"/>
                </a:solidFill>
              </a:rPr>
              <a:t>Papież na lotnisku w Gdyni – 11 czerwca </a:t>
            </a:r>
            <a:r>
              <a:rPr lang="pl-PL" dirty="0" smtClean="0">
                <a:solidFill>
                  <a:srgbClr val="A6EEF8"/>
                </a:solidFill>
              </a:rPr>
              <a:t>1987</a:t>
            </a:r>
          </a:p>
          <a:p>
            <a:endParaRPr lang="pl-PL" dirty="0">
              <a:solidFill>
                <a:srgbClr val="A6EEF8"/>
              </a:solidFill>
            </a:endParaRPr>
          </a:p>
          <a:p>
            <a:pPr marL="36576" indent="0">
              <a:buNone/>
            </a:pPr>
            <a:endParaRPr lang="pl-PL" dirty="0" smtClean="0">
              <a:solidFill>
                <a:srgbClr val="A6EEF8"/>
              </a:solidFill>
            </a:endParaRPr>
          </a:p>
          <a:p>
            <a:r>
              <a:rPr lang="pl-PL" sz="3300" dirty="0" smtClean="0">
                <a:solidFill>
                  <a:srgbClr val="A6EEF8"/>
                </a:solidFill>
              </a:rPr>
              <a:t>Papież </a:t>
            </a:r>
            <a:r>
              <a:rPr lang="pl-PL" sz="3300" dirty="0">
                <a:solidFill>
                  <a:srgbClr val="A6EEF8"/>
                </a:solidFill>
              </a:rPr>
              <a:t>Jan Paweł II podczas audiencji generalnej w dniu 29 września 2004 na placu Św. Piotra w Rzymie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73343"/>
            <a:ext cx="4392488" cy="3102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73342"/>
            <a:ext cx="3702554" cy="3427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6283522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Tm="40517">
        <p14:window dir="vert"/>
      </p:transition>
    </mc:Choice>
    <mc:Fallback>
      <p:transition spd="slow" advTm="405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="" xmlns:p14="http://schemas.microsoft.com/office/powerpoint/2010/main" val="33165368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5194">
        <p14:doors dir="vert"/>
      </p:transition>
    </mc:Choice>
    <mc:Fallback>
      <p:transition spd="slow" advTm="519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424936" cy="360040"/>
          </a:xfrm>
        </p:spPr>
        <p:txBody>
          <a:bodyPr>
            <a:noAutofit/>
          </a:bodyPr>
          <a:lstStyle/>
          <a:p>
            <a:pPr algn="ctr"/>
            <a:r>
              <a:rPr lang="pl-PL" sz="3600" b="1" i="1" dirty="0">
                <a:solidFill>
                  <a:srgbClr val="19C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Dzieciństwo i młodość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264696"/>
          </a:xfrm>
        </p:spPr>
        <p:txBody>
          <a:bodyPr>
            <a:noAutofit/>
          </a:bodyPr>
          <a:lstStyle/>
          <a:p>
            <a:pPr algn="just"/>
            <a:r>
              <a:rPr lang="pl-PL" sz="1200" dirty="0">
                <a:solidFill>
                  <a:srgbClr val="A6EEF8"/>
                </a:solidFill>
              </a:rPr>
              <a:t>Karol Wojtyła urodził się w Wadowicach 18 maja 1920 roku, jako drugi syn Karola Wojtyły i Emilii z </a:t>
            </a:r>
            <a:r>
              <a:rPr lang="pl-PL" sz="1200" dirty="0" smtClean="0">
                <a:solidFill>
                  <a:srgbClr val="A6EEF8"/>
                </a:solidFill>
              </a:rPr>
              <a:t>Kaczorowskich. </a:t>
            </a:r>
            <a:br>
              <a:rPr lang="pl-PL" sz="1200" dirty="0" smtClean="0">
                <a:solidFill>
                  <a:srgbClr val="A6EEF8"/>
                </a:solidFill>
              </a:rPr>
            </a:br>
            <a:r>
              <a:rPr lang="pl-PL" sz="1200" dirty="0" smtClean="0">
                <a:solidFill>
                  <a:srgbClr val="A6EEF8"/>
                </a:solidFill>
              </a:rPr>
              <a:t>Ród </a:t>
            </a:r>
            <a:r>
              <a:rPr lang="pl-PL" sz="1200" dirty="0">
                <a:solidFill>
                  <a:srgbClr val="A6EEF8"/>
                </a:solidFill>
              </a:rPr>
              <a:t>Wojtyłów wywodzi się z Czańca koło Kęt i Lipnika. Ród Kaczorowskich pochodzi z Michalowa koło Szczebrzeszyna</a:t>
            </a:r>
            <a:r>
              <a:rPr lang="pl-PL" sz="1200" dirty="0" smtClean="0">
                <a:solidFill>
                  <a:srgbClr val="A6EEF8"/>
                </a:solidFill>
              </a:rPr>
              <a:t>.</a:t>
            </a:r>
            <a:endParaRPr lang="pl-PL" sz="1200" dirty="0">
              <a:solidFill>
                <a:srgbClr val="A6EEF8"/>
              </a:solidFill>
            </a:endParaRPr>
          </a:p>
          <a:p>
            <a:pPr algn="just"/>
            <a:r>
              <a:rPr lang="pl-PL" sz="1200" dirty="0">
                <a:solidFill>
                  <a:srgbClr val="A6EEF8"/>
                </a:solidFill>
              </a:rPr>
              <a:t>Karol Wojtyła został ochrzczony w kościele parafialnym 20 czerwca 1920 roku przez księdza Franciszka Żaka, kapelana </a:t>
            </a:r>
            <a:r>
              <a:rPr lang="pl-PL" sz="1200" dirty="0" smtClean="0">
                <a:solidFill>
                  <a:srgbClr val="A6EEF8"/>
                </a:solidFill>
              </a:rPr>
              <a:t>wojskowego. </a:t>
            </a:r>
            <a:r>
              <a:rPr lang="pl-PL" sz="1200" dirty="0">
                <a:solidFill>
                  <a:srgbClr val="A6EEF8"/>
                </a:solidFill>
              </a:rPr>
              <a:t>Rodzicami chrzestnymi Karola Wojtyły byli Józef Kuczmierczyk, szwagier Emilii Wojtyły, i jej siostra, Maria </a:t>
            </a:r>
            <a:r>
              <a:rPr lang="pl-PL" sz="1200" dirty="0" err="1" smtClean="0">
                <a:solidFill>
                  <a:srgbClr val="A6EEF8"/>
                </a:solidFill>
              </a:rPr>
              <a:t>Wiadrowska</a:t>
            </a:r>
            <a:r>
              <a:rPr lang="pl-PL" sz="1200" dirty="0" smtClean="0">
                <a:solidFill>
                  <a:srgbClr val="A6EEF8"/>
                </a:solidFill>
              </a:rPr>
              <a:t>. </a:t>
            </a:r>
            <a:r>
              <a:rPr lang="pl-PL" sz="1200" dirty="0">
                <a:solidFill>
                  <a:srgbClr val="A6EEF8"/>
                </a:solidFill>
              </a:rPr>
              <a:t>Pierwszą Komunię przyjął w 29 maja </a:t>
            </a:r>
            <a:r>
              <a:rPr lang="pl-PL" sz="1200" dirty="0" smtClean="0">
                <a:solidFill>
                  <a:srgbClr val="A6EEF8"/>
                </a:solidFill>
              </a:rPr>
              <a:t>1929, </a:t>
            </a:r>
            <a:r>
              <a:rPr lang="pl-PL" sz="1200" dirty="0">
                <a:solidFill>
                  <a:srgbClr val="A6EEF8"/>
                </a:solidFill>
              </a:rPr>
              <a:t>a sakramentu bierzmowania udzielił mu abp Adam Stefan Sapieha </a:t>
            </a:r>
            <a:r>
              <a:rPr lang="pl-PL" sz="1200" dirty="0" smtClean="0">
                <a:solidFill>
                  <a:srgbClr val="A6EEF8"/>
                </a:solidFill>
              </a:rPr>
              <a:t/>
            </a:r>
            <a:br>
              <a:rPr lang="pl-PL" sz="1200" dirty="0" smtClean="0">
                <a:solidFill>
                  <a:srgbClr val="A6EEF8"/>
                </a:solidFill>
              </a:rPr>
            </a:br>
            <a:r>
              <a:rPr lang="pl-PL" sz="1200" dirty="0" smtClean="0">
                <a:solidFill>
                  <a:srgbClr val="A6EEF8"/>
                </a:solidFill>
              </a:rPr>
              <a:t>3 </a:t>
            </a:r>
            <a:r>
              <a:rPr lang="pl-PL" sz="1200" dirty="0">
                <a:solidFill>
                  <a:srgbClr val="A6EEF8"/>
                </a:solidFill>
              </a:rPr>
              <a:t>maja 1938; przyszły papież wybrał imię Hubert, na cześć Karola Huberta </a:t>
            </a:r>
            <a:r>
              <a:rPr lang="pl-PL" sz="1200" dirty="0" smtClean="0">
                <a:solidFill>
                  <a:srgbClr val="A6EEF8"/>
                </a:solidFill>
              </a:rPr>
              <a:t>Rostworowskiego.</a:t>
            </a:r>
            <a:endParaRPr lang="pl-PL" sz="1200" dirty="0">
              <a:solidFill>
                <a:srgbClr val="A6EEF8"/>
              </a:solidFill>
            </a:endParaRPr>
          </a:p>
          <a:p>
            <a:pPr algn="just"/>
            <a:r>
              <a:rPr lang="pl-PL" sz="1200" dirty="0">
                <a:solidFill>
                  <a:srgbClr val="A6EEF8"/>
                </a:solidFill>
              </a:rPr>
              <a:t>Zachowały się relacje, że rodzice nadali przyszłemu papieżowi imię Karol na cześć Karola Habsburga. Drugie imię Józef, miało zostać nadane na cześć Franciszka Józefa. Papież spotkał się kiedyś z Zytą Burbon-Parmeńską, żoną ostatniego cesarza Austrii Karola I Habsburga, witając ją słowami „Miło mi powitać cesarzową mojego ojca”. W rodzinie Wojtyłów silna była więź sympatii z Austrią. Ostatnim błogosławionym, którego Jan Paweł II wyniósł na ołtarze, był właśnie ostatni cesarz Austrii bł. Karol I </a:t>
            </a:r>
            <a:r>
              <a:rPr lang="pl-PL" sz="1200" dirty="0" smtClean="0">
                <a:solidFill>
                  <a:srgbClr val="A6EEF8"/>
                </a:solidFill>
              </a:rPr>
              <a:t>Habsburg.</a:t>
            </a:r>
            <a:endParaRPr lang="pl-PL" sz="1200" dirty="0">
              <a:solidFill>
                <a:srgbClr val="A6EEF8"/>
              </a:solidFill>
            </a:endParaRPr>
          </a:p>
          <a:p>
            <a:pPr algn="just"/>
            <a:r>
              <a:rPr lang="pl-PL" sz="1200" dirty="0">
                <a:solidFill>
                  <a:srgbClr val="A6EEF8"/>
                </a:solidFill>
              </a:rPr>
              <a:t>Rodzina Wojtyłów żyła skromnie. Jedynym źródłem utrzymania była pensja ojca – wojskowego urzędnika w Powiatowej Komendzie Uzupełnień w stopniu </a:t>
            </a:r>
            <a:r>
              <a:rPr lang="pl-PL" sz="1200" dirty="0" smtClean="0">
                <a:solidFill>
                  <a:srgbClr val="A6EEF8"/>
                </a:solidFill>
              </a:rPr>
              <a:t>porucznika. </a:t>
            </a:r>
            <a:r>
              <a:rPr lang="pl-PL" sz="1200" dirty="0">
                <a:solidFill>
                  <a:srgbClr val="A6EEF8"/>
                </a:solidFill>
              </a:rPr>
              <a:t>Matka pracowała dorywczo jako szwaczka. Edmund, brat Karola, po ukończeniu wadowickiego gimnazjum studiował medycynę w Krakowie i został </a:t>
            </a:r>
            <a:r>
              <a:rPr lang="pl-PL" sz="1200" dirty="0" smtClean="0">
                <a:solidFill>
                  <a:srgbClr val="A6EEF8"/>
                </a:solidFill>
              </a:rPr>
              <a:t>lekarzem. </a:t>
            </a:r>
            <a:r>
              <a:rPr lang="pl-PL" sz="1200" dirty="0">
                <a:solidFill>
                  <a:srgbClr val="A6EEF8"/>
                </a:solidFill>
              </a:rPr>
              <a:t>Wojtyłowie mieli jeszcze jedno dziecko – Olgę, która zmarła 16 godzin po urodzeniu 7 lipca 1916 r. w </a:t>
            </a:r>
            <a:r>
              <a:rPr lang="pl-PL" sz="1200" dirty="0" smtClean="0">
                <a:solidFill>
                  <a:srgbClr val="A6EEF8"/>
                </a:solidFill>
              </a:rPr>
              <a:t>Białej. </a:t>
            </a:r>
            <a:r>
              <a:rPr lang="pl-PL" sz="1200" dirty="0">
                <a:solidFill>
                  <a:srgbClr val="A6EEF8"/>
                </a:solidFill>
              </a:rPr>
              <a:t>Papież wspominał ją w opublikowanym po śmierci testamencie – na równi z rodzicami i bratem. Fakt urodzin i śmierci starszej siostry papieża ujawnił francuski dziennikarz i filozof </a:t>
            </a:r>
            <a:r>
              <a:rPr lang="pl-PL" sz="1200" dirty="0" err="1">
                <a:solidFill>
                  <a:srgbClr val="A6EEF8"/>
                </a:solidFill>
              </a:rPr>
              <a:t>André</a:t>
            </a:r>
            <a:r>
              <a:rPr lang="pl-PL" sz="1200" dirty="0">
                <a:solidFill>
                  <a:srgbClr val="A6EEF8"/>
                </a:solidFill>
              </a:rPr>
              <a:t> </a:t>
            </a:r>
            <a:r>
              <a:rPr lang="pl-PL" sz="1200" dirty="0" err="1">
                <a:solidFill>
                  <a:srgbClr val="A6EEF8"/>
                </a:solidFill>
              </a:rPr>
              <a:t>Frossard</a:t>
            </a:r>
            <a:r>
              <a:rPr lang="pl-PL" sz="1200" dirty="0">
                <a:solidFill>
                  <a:srgbClr val="A6EEF8"/>
                </a:solidFill>
              </a:rPr>
              <a:t>, autor wydanej w 1982 roku książki Nie lękajcie się! Rozmowy z Janem Pawłem II</a:t>
            </a:r>
            <a:r>
              <a:rPr lang="pl-PL" sz="1200" dirty="0" smtClean="0">
                <a:solidFill>
                  <a:srgbClr val="A6EEF8"/>
                </a:solidFill>
              </a:rPr>
              <a:t>.</a:t>
            </a:r>
            <a:endParaRPr lang="pl-PL" sz="1200" dirty="0">
              <a:solidFill>
                <a:srgbClr val="A6EEF8"/>
              </a:solidFill>
            </a:endParaRPr>
          </a:p>
          <a:p>
            <a:pPr algn="just"/>
            <a:r>
              <a:rPr lang="pl-PL" sz="1200" dirty="0">
                <a:solidFill>
                  <a:srgbClr val="A6EEF8"/>
                </a:solidFill>
              </a:rPr>
              <a:t>W dzieciństwie Karola nazywano najczęściej zdrobnieniem imienia – Lolek. Uważano go za chłopca utalentowanego </a:t>
            </a:r>
            <a:r>
              <a:rPr lang="pl-PL" sz="1200" dirty="0" smtClean="0">
                <a:solidFill>
                  <a:srgbClr val="A6EEF8"/>
                </a:solidFill>
              </a:rPr>
              <a:t/>
            </a:r>
            <a:br>
              <a:rPr lang="pl-PL" sz="1200" dirty="0" smtClean="0">
                <a:solidFill>
                  <a:srgbClr val="A6EEF8"/>
                </a:solidFill>
              </a:rPr>
            </a:br>
            <a:r>
              <a:rPr lang="pl-PL" sz="1200" dirty="0" smtClean="0">
                <a:solidFill>
                  <a:srgbClr val="A6EEF8"/>
                </a:solidFill>
              </a:rPr>
              <a:t>i </a:t>
            </a:r>
            <a:r>
              <a:rPr lang="pl-PL" sz="1200" dirty="0">
                <a:solidFill>
                  <a:srgbClr val="A6EEF8"/>
                </a:solidFill>
              </a:rPr>
              <a:t>wysportowanego. Regularnie grał w piłkę nożną oraz jeździł na </a:t>
            </a:r>
            <a:r>
              <a:rPr lang="pl-PL" sz="1200" dirty="0" smtClean="0">
                <a:solidFill>
                  <a:srgbClr val="A6EEF8"/>
                </a:solidFill>
              </a:rPr>
              <a:t>nartach. </a:t>
            </a:r>
            <a:r>
              <a:rPr lang="pl-PL" sz="1200" dirty="0">
                <a:solidFill>
                  <a:srgbClr val="A6EEF8"/>
                </a:solidFill>
              </a:rPr>
              <a:t>Bardzo ważnym elementem życia Karola były wycieczki krajoznawcze, a także spacery po okolicy Wadowic. W większości wycieczek towarzyszył mu ojciec</a:t>
            </a:r>
            <a:r>
              <a:rPr lang="pl-PL" sz="1200" dirty="0" smtClean="0">
                <a:solidFill>
                  <a:srgbClr val="A6EEF8"/>
                </a:solidFill>
              </a:rPr>
              <a:t>.</a:t>
            </a:r>
            <a:endParaRPr lang="pl-PL" sz="1200" dirty="0">
              <a:solidFill>
                <a:srgbClr val="A6EEF8"/>
              </a:solidFill>
            </a:endParaRPr>
          </a:p>
          <a:p>
            <a:pPr algn="just"/>
            <a:r>
              <a:rPr lang="pl-PL" sz="1200" dirty="0">
                <a:solidFill>
                  <a:srgbClr val="A6EEF8"/>
                </a:solidFill>
              </a:rPr>
              <a:t>Grobowiec matki, ojca i brata na Cmentarzu Rakowickim w Krakowie </a:t>
            </a:r>
          </a:p>
          <a:p>
            <a:pPr algn="just"/>
            <a:r>
              <a:rPr lang="pl-PL" sz="1200" dirty="0">
                <a:solidFill>
                  <a:srgbClr val="A6EEF8"/>
                </a:solidFill>
              </a:rPr>
              <a:t>Wczesny okres jego dojrzewania jako nastolatka został naznaczony śmiercią najbliższych. Gdy miał 9 lat, zmarła matka </a:t>
            </a:r>
            <a:r>
              <a:rPr lang="pl-PL" sz="1200" dirty="0" smtClean="0">
                <a:solidFill>
                  <a:srgbClr val="A6EEF8"/>
                </a:solidFill>
              </a:rPr>
              <a:t/>
            </a:r>
            <a:br>
              <a:rPr lang="pl-PL" sz="1200" dirty="0" smtClean="0">
                <a:solidFill>
                  <a:srgbClr val="A6EEF8"/>
                </a:solidFill>
              </a:rPr>
            </a:br>
            <a:r>
              <a:rPr lang="pl-PL" sz="1200" dirty="0" smtClean="0">
                <a:solidFill>
                  <a:srgbClr val="A6EEF8"/>
                </a:solidFill>
              </a:rPr>
              <a:t>(</a:t>
            </a:r>
            <a:r>
              <a:rPr lang="pl-PL" sz="1200" dirty="0">
                <a:solidFill>
                  <a:srgbClr val="A6EEF8"/>
                </a:solidFill>
              </a:rPr>
              <a:t>13 kwietnia 1929 r.). Trzy lata później, 5 grudnia 1932, w wieku 26 lat, na szkarlatynę zmarł jego brat </a:t>
            </a:r>
            <a:r>
              <a:rPr lang="pl-PL" sz="1200" dirty="0" smtClean="0">
                <a:solidFill>
                  <a:srgbClr val="A6EEF8"/>
                </a:solidFill>
              </a:rPr>
              <a:t>Edmund.</a:t>
            </a:r>
            <a:endParaRPr lang="pl-PL" sz="1200" dirty="0">
              <a:solidFill>
                <a:srgbClr val="A6EEF8"/>
              </a:solidFill>
            </a:endParaRPr>
          </a:p>
          <a:p>
            <a:pPr algn="just"/>
            <a:r>
              <a:rPr lang="pl-PL" sz="1200" dirty="0">
                <a:solidFill>
                  <a:srgbClr val="A6EEF8"/>
                </a:solidFill>
              </a:rPr>
              <a:t>Od września 1930 roku, po zdaniu egzaminów wstępnych, Karol Wojtyła rozpoczął naukę w 8-letnim Państwowym Gimnazjum Męskim im. Marcina </a:t>
            </a:r>
            <a:r>
              <a:rPr lang="pl-PL" sz="1200" dirty="0" err="1">
                <a:solidFill>
                  <a:srgbClr val="A6EEF8"/>
                </a:solidFill>
              </a:rPr>
              <a:t>Wadowity</a:t>
            </a:r>
            <a:r>
              <a:rPr lang="pl-PL" sz="1200" dirty="0">
                <a:solidFill>
                  <a:srgbClr val="A6EEF8"/>
                </a:solidFill>
              </a:rPr>
              <a:t> w </a:t>
            </a:r>
            <a:r>
              <a:rPr lang="pl-PL" sz="1200" dirty="0" smtClean="0">
                <a:solidFill>
                  <a:srgbClr val="A6EEF8"/>
                </a:solidFill>
              </a:rPr>
              <a:t>Wadowicach. </a:t>
            </a:r>
            <a:r>
              <a:rPr lang="pl-PL" sz="1200" dirty="0">
                <a:solidFill>
                  <a:srgbClr val="A6EEF8"/>
                </a:solidFill>
              </a:rPr>
              <a:t>Według jego katechetów, wyróżniała go wówczas ogromna </a:t>
            </a:r>
            <a:r>
              <a:rPr lang="pl-PL" sz="1200" dirty="0" smtClean="0">
                <a:solidFill>
                  <a:srgbClr val="A6EEF8"/>
                </a:solidFill>
              </a:rPr>
              <a:t>wiara. </a:t>
            </a:r>
            <a:r>
              <a:rPr lang="pl-PL" sz="1200" dirty="0">
                <a:solidFill>
                  <a:srgbClr val="A6EEF8"/>
                </a:solidFill>
              </a:rPr>
              <a:t>W pierwszej klasie ks. Kazimierz </a:t>
            </a:r>
            <a:r>
              <a:rPr lang="pl-PL" sz="1200" dirty="0" err="1">
                <a:solidFill>
                  <a:srgbClr val="A6EEF8"/>
                </a:solidFill>
              </a:rPr>
              <a:t>Figlewicz</a:t>
            </a:r>
            <a:r>
              <a:rPr lang="pl-PL" sz="1200" dirty="0">
                <a:solidFill>
                  <a:srgbClr val="A6EEF8"/>
                </a:solidFill>
              </a:rPr>
              <a:t> zachęcił go do przystąpienia do kółka ministranckiego, którego stał się prezesem. Katecheta ten miał znaczny wpływ na rozwój duchowy młodego Karola Wojtyły. Jednym z nauczycieli Karola Wojtyły i jego wychowawcą </a:t>
            </a:r>
            <a:r>
              <a:rPr lang="pl-PL" sz="1200" dirty="0" smtClean="0">
                <a:solidFill>
                  <a:srgbClr val="A6EEF8"/>
                </a:solidFill>
              </a:rPr>
              <a:t/>
            </a:r>
            <a:br>
              <a:rPr lang="pl-PL" sz="1200" dirty="0" smtClean="0">
                <a:solidFill>
                  <a:srgbClr val="A6EEF8"/>
                </a:solidFill>
              </a:rPr>
            </a:br>
            <a:r>
              <a:rPr lang="pl-PL" sz="1200" dirty="0" smtClean="0">
                <a:solidFill>
                  <a:srgbClr val="A6EEF8"/>
                </a:solidFill>
              </a:rPr>
              <a:t>był </a:t>
            </a:r>
            <a:r>
              <a:rPr lang="pl-PL" sz="1200" dirty="0">
                <a:solidFill>
                  <a:srgbClr val="A6EEF8"/>
                </a:solidFill>
              </a:rPr>
              <a:t>Mirosław Moroz (1893–1940), w 1940 roku zamordowany w </a:t>
            </a:r>
            <a:r>
              <a:rPr lang="pl-PL" sz="1200" dirty="0" smtClean="0">
                <a:solidFill>
                  <a:srgbClr val="A6EEF8"/>
                </a:solidFill>
              </a:rPr>
              <a:t>Katyniu.</a:t>
            </a:r>
            <a:endParaRPr lang="pl-PL" sz="1200" dirty="0">
              <a:solidFill>
                <a:srgbClr val="A6EEF8"/>
              </a:solidFill>
            </a:endParaRPr>
          </a:p>
          <a:p>
            <a:pPr algn="just"/>
            <a:r>
              <a:rPr lang="pl-PL" sz="1200" dirty="0">
                <a:solidFill>
                  <a:srgbClr val="A6EEF8"/>
                </a:solidFill>
              </a:rPr>
              <a:t>Podczas nauki w gimnazjum Karol zainteresował się </a:t>
            </a:r>
            <a:r>
              <a:rPr lang="pl-PL" sz="1200" dirty="0" smtClean="0">
                <a:solidFill>
                  <a:srgbClr val="A6EEF8"/>
                </a:solidFill>
              </a:rPr>
              <a:t>teatrem </a:t>
            </a:r>
            <a:r>
              <a:rPr lang="pl-PL" sz="1200" dirty="0">
                <a:solidFill>
                  <a:srgbClr val="A6EEF8"/>
                </a:solidFill>
              </a:rPr>
              <a:t>– występował w przedstawieniach Kółka Teatralnego stworzonego przez polonistów z wadowickich gimnazjów: żeńskiego im. Michaliny Mościckiej i męskiego im. Marcina </a:t>
            </a:r>
            <a:r>
              <a:rPr lang="pl-PL" sz="1200" dirty="0" err="1">
                <a:solidFill>
                  <a:srgbClr val="A6EEF8"/>
                </a:solidFill>
              </a:rPr>
              <a:t>Wadowity</a:t>
            </a:r>
            <a:r>
              <a:rPr lang="pl-PL" sz="1200" dirty="0" smtClean="0">
                <a:solidFill>
                  <a:srgbClr val="A6EEF8"/>
                </a:solidFill>
              </a:rPr>
              <a:t>.</a:t>
            </a:r>
            <a:endParaRPr lang="pl-PL" sz="1200" dirty="0">
              <a:solidFill>
                <a:srgbClr val="A6EEF8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6419571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 advTm="171801">
        <p14:switch dir="r"/>
      </p:transition>
    </mc:Choice>
    <mc:Fallback>
      <p:transition spd="slow" advTm="17180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620688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i="1" dirty="0">
                <a:solidFill>
                  <a:srgbClr val="2BA6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Studia i dojrzewanie duchowe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764704"/>
            <a:ext cx="8856984" cy="5904656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pl-PL" dirty="0">
                <a:solidFill>
                  <a:srgbClr val="A6EEF8"/>
                </a:solidFill>
              </a:rPr>
              <a:t>14 maja 1938 Karol Wojtyła zakończył naukę w gimnazjum otrzymując świadectwo maturalne z oceną celującą, która umożliwiała podjęcie studiów na większości uczelni bez egzaminów wstępnych. </a:t>
            </a:r>
            <a:endParaRPr lang="pl-PL" dirty="0" smtClean="0">
              <a:solidFill>
                <a:srgbClr val="A6EEF8"/>
              </a:solidFill>
            </a:endParaRPr>
          </a:p>
          <a:p>
            <a:pPr algn="just"/>
            <a:r>
              <a:rPr lang="pl-PL" dirty="0" smtClean="0">
                <a:solidFill>
                  <a:srgbClr val="A6EEF8"/>
                </a:solidFill>
              </a:rPr>
              <a:t>Karol </a:t>
            </a:r>
            <a:r>
              <a:rPr lang="pl-PL" dirty="0">
                <a:solidFill>
                  <a:srgbClr val="A6EEF8"/>
                </a:solidFill>
              </a:rPr>
              <a:t>Wojtyła wybrał studia polonistyczne na Wydziale Filozoficznym Uniwersytetu </a:t>
            </a:r>
            <a:r>
              <a:rPr lang="pl-PL" dirty="0" smtClean="0">
                <a:solidFill>
                  <a:srgbClr val="A6EEF8"/>
                </a:solidFill>
              </a:rPr>
              <a:t>Jagiellońskiego. </a:t>
            </a:r>
            <a:r>
              <a:rPr lang="pl-PL" dirty="0">
                <a:solidFill>
                  <a:srgbClr val="A6EEF8"/>
                </a:solidFill>
              </a:rPr>
              <a:t>Studia rozpoczął w październiku 1938 roku</a:t>
            </a:r>
            <a:r>
              <a:rPr lang="pl-PL" dirty="0" smtClean="0">
                <a:solidFill>
                  <a:srgbClr val="A6EEF8"/>
                </a:solidFill>
              </a:rPr>
              <a:t>.</a:t>
            </a:r>
            <a:endParaRPr lang="pl-PL" dirty="0">
              <a:solidFill>
                <a:srgbClr val="A6EEF8"/>
              </a:solidFill>
            </a:endParaRPr>
          </a:p>
          <a:p>
            <a:pPr algn="just"/>
            <a:r>
              <a:rPr lang="pl-PL" dirty="0">
                <a:solidFill>
                  <a:srgbClr val="A6EEF8"/>
                </a:solidFill>
              </a:rPr>
              <a:t>W pierwszym roku studiów Wojtyła przeprowadził się wraz z ojcem do rodzinnego domu matki przy </a:t>
            </a:r>
            <a:r>
              <a:rPr lang="pl-PL" dirty="0" smtClean="0">
                <a:solidFill>
                  <a:srgbClr val="A6EEF8"/>
                </a:solidFill>
              </a:rPr>
              <a:t/>
            </a:r>
            <a:br>
              <a:rPr lang="pl-PL" dirty="0" smtClean="0">
                <a:solidFill>
                  <a:srgbClr val="A6EEF8"/>
                </a:solidFill>
              </a:rPr>
            </a:br>
            <a:r>
              <a:rPr lang="pl-PL" dirty="0" smtClean="0">
                <a:solidFill>
                  <a:srgbClr val="A6EEF8"/>
                </a:solidFill>
              </a:rPr>
              <a:t>ul</a:t>
            </a:r>
            <a:r>
              <a:rPr lang="pl-PL" dirty="0">
                <a:solidFill>
                  <a:srgbClr val="A6EEF8"/>
                </a:solidFill>
              </a:rPr>
              <a:t>. Tynieckiej 10 w </a:t>
            </a:r>
            <a:r>
              <a:rPr lang="pl-PL" dirty="0" smtClean="0">
                <a:solidFill>
                  <a:srgbClr val="A6EEF8"/>
                </a:solidFill>
              </a:rPr>
              <a:t>Krakowie. </a:t>
            </a:r>
            <a:r>
              <a:rPr lang="pl-PL" dirty="0">
                <a:solidFill>
                  <a:srgbClr val="A6EEF8"/>
                </a:solidFill>
              </a:rPr>
              <a:t>Pozostał wierny swej pasji – piłce nożnej, uczęszczał na mecze Cracovii. </a:t>
            </a:r>
            <a:endParaRPr lang="pl-PL" dirty="0" smtClean="0">
              <a:solidFill>
                <a:srgbClr val="A6EEF8"/>
              </a:solidFill>
            </a:endParaRPr>
          </a:p>
          <a:p>
            <a:pPr algn="just"/>
            <a:r>
              <a:rPr lang="pl-PL" dirty="0" smtClean="0">
                <a:solidFill>
                  <a:srgbClr val="A6EEF8"/>
                </a:solidFill>
              </a:rPr>
              <a:t>Od </a:t>
            </a:r>
            <a:r>
              <a:rPr lang="pl-PL" dirty="0">
                <a:solidFill>
                  <a:srgbClr val="A6EEF8"/>
                </a:solidFill>
              </a:rPr>
              <a:t>października 1938 do lutego 1941 roku Karol Wojtyła studiował, uczęszczał na spotkania grupy literackiej, a także tworzył </a:t>
            </a:r>
            <a:r>
              <a:rPr lang="pl-PL" dirty="0" smtClean="0">
                <a:solidFill>
                  <a:srgbClr val="A6EEF8"/>
                </a:solidFill>
              </a:rPr>
              <a:t>poezję. </a:t>
            </a:r>
          </a:p>
          <a:p>
            <a:pPr algn="just"/>
            <a:r>
              <a:rPr lang="pl-PL" dirty="0" smtClean="0">
                <a:solidFill>
                  <a:srgbClr val="A6EEF8"/>
                </a:solidFill>
              </a:rPr>
              <a:t>W </a:t>
            </a:r>
            <a:r>
              <a:rPr lang="pl-PL" dirty="0">
                <a:solidFill>
                  <a:srgbClr val="A6EEF8"/>
                </a:solidFill>
              </a:rPr>
              <a:t>lutym 1940 poznał Jana Tyranowskiego, który prowadził dla młodzieży męskiej koło wiedzy religijnej. Uczestniczący w nim Wojtyła poznał wówczas i po raz pierwszy czytał pisma św. Jana od Krzyża</a:t>
            </a:r>
            <a:r>
              <a:rPr lang="pl-PL" dirty="0" smtClean="0">
                <a:solidFill>
                  <a:srgbClr val="A6EEF8"/>
                </a:solidFill>
              </a:rPr>
              <a:t>.</a:t>
            </a:r>
            <a:endParaRPr lang="pl-PL" dirty="0">
              <a:solidFill>
                <a:srgbClr val="A6EEF8"/>
              </a:solidFill>
            </a:endParaRPr>
          </a:p>
          <a:p>
            <a:pPr algn="just"/>
            <a:r>
              <a:rPr lang="pl-PL" dirty="0">
                <a:solidFill>
                  <a:srgbClr val="A6EEF8"/>
                </a:solidFill>
              </a:rPr>
              <a:t>18 lutego 1941 roku po długiej chorobie zmarł ojciec Karola Wojtyły. W 1942 i 1943, jako reprezentant krakowskiej społeczności akademickiej, udawał się do Częstochowy, by odnowić śluby jasnogórskie</a:t>
            </a:r>
            <a:r>
              <a:rPr lang="pl-PL" dirty="0" smtClean="0">
                <a:solidFill>
                  <a:srgbClr val="A6EEF8"/>
                </a:solidFill>
              </a:rPr>
              <a:t>.</a:t>
            </a:r>
            <a:endParaRPr lang="pl-PL" dirty="0">
              <a:solidFill>
                <a:srgbClr val="A6EEF8"/>
              </a:solidFill>
            </a:endParaRPr>
          </a:p>
          <a:p>
            <a:pPr algn="just"/>
            <a:r>
              <a:rPr lang="pl-PL" dirty="0">
                <a:solidFill>
                  <a:srgbClr val="A6EEF8"/>
                </a:solidFill>
              </a:rPr>
              <a:t>Wojna odebrała Karolowi Wojtyle możliwość kontynuowania studiów, zaczął więc, w 1940 roku, pracować jako pracownik fizyczny w zakładach chemicznych </a:t>
            </a:r>
            <a:r>
              <a:rPr lang="pl-PL" dirty="0" smtClean="0">
                <a:solidFill>
                  <a:srgbClr val="A6EEF8"/>
                </a:solidFill>
              </a:rPr>
              <a:t>Solvay. </a:t>
            </a:r>
          </a:p>
          <a:p>
            <a:pPr algn="just"/>
            <a:r>
              <a:rPr lang="pl-PL" dirty="0" smtClean="0">
                <a:solidFill>
                  <a:srgbClr val="A6EEF8"/>
                </a:solidFill>
              </a:rPr>
              <a:t>Początkowo </a:t>
            </a:r>
            <a:r>
              <a:rPr lang="pl-PL" dirty="0">
                <a:solidFill>
                  <a:srgbClr val="A6EEF8"/>
                </a:solidFill>
              </a:rPr>
              <a:t>od jesieni 1940 przez rok w kamieniołomie w Zakrzówku, a potem w oczyszczalni wody </a:t>
            </a:r>
            <a:r>
              <a:rPr lang="pl-PL" dirty="0" smtClean="0">
                <a:solidFill>
                  <a:srgbClr val="A6EEF8"/>
                </a:solidFill>
              </a:rPr>
              <a:t/>
            </a:r>
            <a:br>
              <a:rPr lang="pl-PL" dirty="0" smtClean="0">
                <a:solidFill>
                  <a:srgbClr val="A6EEF8"/>
                </a:solidFill>
              </a:rPr>
            </a:br>
            <a:r>
              <a:rPr lang="pl-PL" dirty="0" smtClean="0">
                <a:solidFill>
                  <a:srgbClr val="A6EEF8"/>
                </a:solidFill>
              </a:rPr>
              <a:t>w </a:t>
            </a:r>
            <a:r>
              <a:rPr lang="pl-PL" dirty="0">
                <a:solidFill>
                  <a:srgbClr val="A6EEF8"/>
                </a:solidFill>
              </a:rPr>
              <a:t>Borku </a:t>
            </a:r>
            <a:r>
              <a:rPr lang="pl-PL" dirty="0" err="1" smtClean="0">
                <a:solidFill>
                  <a:srgbClr val="A6EEF8"/>
                </a:solidFill>
              </a:rPr>
              <a:t>Fałęckim</a:t>
            </a:r>
            <a:r>
              <a:rPr lang="pl-PL" dirty="0" smtClean="0">
                <a:solidFill>
                  <a:srgbClr val="A6EEF8"/>
                </a:solidFill>
              </a:rPr>
              <a:t>. </a:t>
            </a:r>
            <a:r>
              <a:rPr lang="pl-PL" dirty="0">
                <a:solidFill>
                  <a:srgbClr val="A6EEF8"/>
                </a:solidFill>
              </a:rPr>
              <a:t>W tym okresie Wojtyła związał się z Unią</a:t>
            </a:r>
            <a:r>
              <a:rPr lang="pl-PL" dirty="0" smtClean="0">
                <a:solidFill>
                  <a:srgbClr val="A6EEF8"/>
                </a:solidFill>
              </a:rPr>
              <a:t>.</a:t>
            </a:r>
            <a:endParaRPr lang="pl-PL" dirty="0">
              <a:solidFill>
                <a:srgbClr val="A6EEF8"/>
              </a:solidFill>
            </a:endParaRPr>
          </a:p>
          <a:p>
            <a:pPr algn="just"/>
            <a:r>
              <a:rPr lang="pl-PL" dirty="0">
                <a:solidFill>
                  <a:srgbClr val="A6EEF8"/>
                </a:solidFill>
              </a:rPr>
              <a:t>Jesienią roku 1941 Karol Wojtyła wraz z przyjaciółmi założył Teatr </a:t>
            </a:r>
            <a:r>
              <a:rPr lang="pl-PL" dirty="0" smtClean="0">
                <a:solidFill>
                  <a:srgbClr val="A6EEF8"/>
                </a:solidFill>
              </a:rPr>
              <a:t>Rapsodyczny, </a:t>
            </a:r>
            <a:r>
              <a:rPr lang="pl-PL" dirty="0">
                <a:solidFill>
                  <a:srgbClr val="A6EEF8"/>
                </a:solidFill>
              </a:rPr>
              <a:t>który swoje pierwsze przedstawienie wystawił 1 listopada 1941. </a:t>
            </a:r>
            <a:endParaRPr lang="pl-PL" dirty="0" smtClean="0">
              <a:solidFill>
                <a:srgbClr val="A6EEF8"/>
              </a:solidFill>
            </a:endParaRPr>
          </a:p>
          <a:p>
            <a:pPr algn="just"/>
            <a:r>
              <a:rPr lang="pl-PL" dirty="0" smtClean="0">
                <a:solidFill>
                  <a:srgbClr val="A6EEF8"/>
                </a:solidFill>
              </a:rPr>
              <a:t>Rozstanie </a:t>
            </a:r>
            <a:r>
              <a:rPr lang="pl-PL" dirty="0">
                <a:solidFill>
                  <a:srgbClr val="A6EEF8"/>
                </a:solidFill>
              </a:rPr>
              <a:t>Wojtyły z teatrem nastąpiło nagle w roku 1942, gdy postanowił studiować teologię i wstąpił </a:t>
            </a:r>
            <a:r>
              <a:rPr lang="pl-PL" dirty="0" smtClean="0">
                <a:solidFill>
                  <a:srgbClr val="A6EEF8"/>
                </a:solidFill>
              </a:rPr>
              <a:t/>
            </a:r>
            <a:br>
              <a:rPr lang="pl-PL" dirty="0" smtClean="0">
                <a:solidFill>
                  <a:srgbClr val="A6EEF8"/>
                </a:solidFill>
              </a:rPr>
            </a:br>
            <a:r>
              <a:rPr lang="pl-PL" dirty="0" smtClean="0">
                <a:solidFill>
                  <a:srgbClr val="A6EEF8"/>
                </a:solidFill>
              </a:rPr>
              <a:t>do </a:t>
            </a:r>
            <a:r>
              <a:rPr lang="pl-PL" dirty="0">
                <a:solidFill>
                  <a:srgbClr val="A6EEF8"/>
                </a:solidFill>
              </a:rPr>
              <a:t>tajnego Metropolitalnego Seminarium Duchownego w </a:t>
            </a:r>
            <a:r>
              <a:rPr lang="pl-PL" dirty="0" smtClean="0">
                <a:solidFill>
                  <a:srgbClr val="A6EEF8"/>
                </a:solidFill>
              </a:rPr>
              <a:t>Krakowie. </a:t>
            </a:r>
          </a:p>
          <a:p>
            <a:pPr algn="just"/>
            <a:r>
              <a:rPr lang="pl-PL" dirty="0" smtClean="0">
                <a:solidFill>
                  <a:srgbClr val="A6EEF8"/>
                </a:solidFill>
              </a:rPr>
              <a:t>W </a:t>
            </a:r>
            <a:r>
              <a:rPr lang="pl-PL" dirty="0">
                <a:solidFill>
                  <a:srgbClr val="A6EEF8"/>
                </a:solidFill>
              </a:rPr>
              <a:t>okresie od kwietnia 1945 do sierpnia 1946 roku Karol Wojtyła pracował na uczelni jako asystent </a:t>
            </a:r>
            <a:r>
              <a:rPr lang="pl-PL" dirty="0" smtClean="0">
                <a:solidFill>
                  <a:srgbClr val="A6EEF8"/>
                </a:solidFill>
              </a:rPr>
              <a:t/>
            </a:r>
            <a:br>
              <a:rPr lang="pl-PL" dirty="0" smtClean="0">
                <a:solidFill>
                  <a:srgbClr val="A6EEF8"/>
                </a:solidFill>
              </a:rPr>
            </a:br>
            <a:r>
              <a:rPr lang="pl-PL" dirty="0" smtClean="0">
                <a:solidFill>
                  <a:srgbClr val="A6EEF8"/>
                </a:solidFill>
              </a:rPr>
              <a:t>i </a:t>
            </a:r>
            <a:r>
              <a:rPr lang="pl-PL" dirty="0">
                <a:solidFill>
                  <a:srgbClr val="A6EEF8"/>
                </a:solidFill>
              </a:rPr>
              <a:t>prowadził seminaria z historii dogmatu</a:t>
            </a:r>
            <a:r>
              <a:rPr lang="pl-PL" dirty="0" smtClean="0">
                <a:solidFill>
                  <a:srgbClr val="A6EEF8"/>
                </a:solidFill>
              </a:rPr>
              <a:t>.</a:t>
            </a:r>
            <a:endParaRPr lang="pl-PL" dirty="0">
              <a:solidFill>
                <a:srgbClr val="A6EEF8"/>
              </a:solidFill>
            </a:endParaRPr>
          </a:p>
          <a:p>
            <a:pPr algn="just"/>
            <a:r>
              <a:rPr lang="pl-PL" dirty="0">
                <a:solidFill>
                  <a:srgbClr val="A6EEF8"/>
                </a:solidFill>
              </a:rPr>
              <a:t>Był to też okres rozwoju literackiego Karola Wojtyły. </a:t>
            </a:r>
            <a:endParaRPr lang="pl-PL" dirty="0" smtClean="0">
              <a:solidFill>
                <a:srgbClr val="A6EEF8"/>
              </a:solidFill>
            </a:endParaRPr>
          </a:p>
          <a:p>
            <a:pPr algn="just"/>
            <a:r>
              <a:rPr lang="pl-PL" dirty="0" smtClean="0">
                <a:solidFill>
                  <a:srgbClr val="A6EEF8"/>
                </a:solidFill>
              </a:rPr>
              <a:t>Pierwszy </a:t>
            </a:r>
            <a:r>
              <a:rPr lang="pl-PL" dirty="0">
                <a:solidFill>
                  <a:srgbClr val="A6EEF8"/>
                </a:solidFill>
              </a:rPr>
              <a:t>zbiór wierszy Renesansowy psałterz, powstały w 1939 roku (wydany w 1999), ma jeszcze charakter poetyckich pierwocin; jest też wyrazem hołdu dla wielkiej tradycji, w tym dla Jana Kochanowskiego. </a:t>
            </a:r>
            <a:endParaRPr lang="pl-PL" dirty="0" smtClean="0">
              <a:solidFill>
                <a:srgbClr val="A6EEF8"/>
              </a:solidFill>
            </a:endParaRPr>
          </a:p>
          <a:p>
            <a:pPr algn="just"/>
            <a:r>
              <a:rPr lang="pl-PL" dirty="0" smtClean="0">
                <a:solidFill>
                  <a:srgbClr val="A6EEF8"/>
                </a:solidFill>
              </a:rPr>
              <a:t>W </a:t>
            </a:r>
            <a:r>
              <a:rPr lang="pl-PL" dirty="0">
                <a:solidFill>
                  <a:srgbClr val="A6EEF8"/>
                </a:solidFill>
              </a:rPr>
              <a:t>marcu 1946 powstał między innymi, poemat </a:t>
            </a:r>
            <a:r>
              <a:rPr lang="pl-PL" i="1" dirty="0">
                <a:solidFill>
                  <a:srgbClr val="A6EEF8"/>
                </a:solidFill>
              </a:rPr>
              <a:t>Pieśń o Bogu ukrytym</a:t>
            </a:r>
            <a:r>
              <a:rPr lang="pl-PL" dirty="0">
                <a:solidFill>
                  <a:srgbClr val="A6EEF8"/>
                </a:solidFill>
              </a:rPr>
              <a:t>, o charakterze wizyjnym </a:t>
            </a:r>
            <a:r>
              <a:rPr lang="pl-PL" dirty="0" smtClean="0">
                <a:solidFill>
                  <a:srgbClr val="A6EEF8"/>
                </a:solidFill>
              </a:rPr>
              <a:t/>
            </a:r>
            <a:br>
              <a:rPr lang="pl-PL" dirty="0" smtClean="0">
                <a:solidFill>
                  <a:srgbClr val="A6EEF8"/>
                </a:solidFill>
              </a:rPr>
            </a:br>
            <a:r>
              <a:rPr lang="pl-PL" dirty="0" smtClean="0">
                <a:solidFill>
                  <a:srgbClr val="A6EEF8"/>
                </a:solidFill>
              </a:rPr>
              <a:t>i </a:t>
            </a:r>
            <a:r>
              <a:rPr lang="pl-PL" dirty="0">
                <a:solidFill>
                  <a:srgbClr val="A6EEF8"/>
                </a:solidFill>
              </a:rPr>
              <a:t>mistycznym, nawiązujący twórczo do św. Jana od </a:t>
            </a:r>
            <a:r>
              <a:rPr lang="pl-PL" dirty="0" smtClean="0">
                <a:solidFill>
                  <a:srgbClr val="A6EEF8"/>
                </a:solidFill>
              </a:rPr>
              <a:t>Krzyża. </a:t>
            </a:r>
          </a:p>
          <a:p>
            <a:pPr algn="just"/>
            <a:r>
              <a:rPr lang="pl-PL" dirty="0" smtClean="0">
                <a:solidFill>
                  <a:srgbClr val="A6EEF8"/>
                </a:solidFill>
              </a:rPr>
              <a:t>Tworzył </a:t>
            </a:r>
            <a:r>
              <a:rPr lang="pl-PL" dirty="0">
                <a:solidFill>
                  <a:srgbClr val="A6EEF8"/>
                </a:solidFill>
              </a:rPr>
              <a:t>poezję metafizyczną</a:t>
            </a:r>
            <a:r>
              <a:rPr lang="pl-PL" dirty="0" smtClean="0">
                <a:solidFill>
                  <a:srgbClr val="A6EEF8"/>
                </a:solidFill>
              </a:rPr>
              <a:t>.</a:t>
            </a:r>
            <a:endParaRPr lang="pl-PL" dirty="0">
              <a:solidFill>
                <a:srgbClr val="A6EEF8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7353006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140762">
        <p14:flip dir="r"/>
      </p:transition>
    </mc:Choice>
    <mc:Fallback>
      <p:transition spd="slow" advTm="14076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548680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i="1" dirty="0">
                <a:solidFill>
                  <a:srgbClr val="2BA6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Kapłaństwo, praca naukowa i twórcza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692696"/>
            <a:ext cx="8928992" cy="6120680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pl-PL" dirty="0">
                <a:solidFill>
                  <a:srgbClr val="A6EEF8"/>
                </a:solidFill>
              </a:rPr>
              <a:t>13 października 1946 roku alumn Metropolitalnego Seminarium Duchownego w Krakowie, Karol Wojtyła, został subdiakonem, a tydzień później diakonem. </a:t>
            </a:r>
            <a:endParaRPr lang="pl-PL" dirty="0" smtClean="0">
              <a:solidFill>
                <a:srgbClr val="A6EEF8"/>
              </a:solidFill>
            </a:endParaRPr>
          </a:p>
          <a:p>
            <a:pPr algn="just"/>
            <a:r>
              <a:rPr lang="pl-PL" dirty="0" smtClean="0">
                <a:solidFill>
                  <a:srgbClr val="A6EEF8"/>
                </a:solidFill>
              </a:rPr>
              <a:t>1 </a:t>
            </a:r>
            <a:r>
              <a:rPr lang="pl-PL" dirty="0">
                <a:solidFill>
                  <a:srgbClr val="A6EEF8"/>
                </a:solidFill>
              </a:rPr>
              <a:t>listopada 1946 roku kardynał Adam Stefan Sapieha wyświęcił Karola Wojtyłę na </a:t>
            </a:r>
            <a:r>
              <a:rPr lang="pl-PL" dirty="0" smtClean="0">
                <a:solidFill>
                  <a:srgbClr val="A6EEF8"/>
                </a:solidFill>
              </a:rPr>
              <a:t>księdza. </a:t>
            </a:r>
            <a:r>
              <a:rPr lang="pl-PL" dirty="0">
                <a:solidFill>
                  <a:srgbClr val="A6EEF8"/>
                </a:solidFill>
              </a:rPr>
              <a:t>2 listopada jako </a:t>
            </a:r>
            <a:r>
              <a:rPr lang="pl-PL" dirty="0" err="1">
                <a:solidFill>
                  <a:srgbClr val="A6EEF8"/>
                </a:solidFill>
              </a:rPr>
              <a:t>neoprezbiter</a:t>
            </a:r>
            <a:r>
              <a:rPr lang="pl-PL" dirty="0">
                <a:solidFill>
                  <a:srgbClr val="A6EEF8"/>
                </a:solidFill>
              </a:rPr>
              <a:t> odprawił mszę prymicyjną w krypcie św. Leonarda w katedrze na Wawelu. 15 listopada Karol Wojtyła wraz z klerykiem Stanisławem Starowieyskim poprzez Paryż wyjechał do Rzymu, aby kontynuować studia na Papieskim Międzynarodowym </a:t>
            </a:r>
            <a:r>
              <a:rPr lang="pl-PL" dirty="0" err="1">
                <a:solidFill>
                  <a:srgbClr val="A6EEF8"/>
                </a:solidFill>
              </a:rPr>
              <a:t>Athenaeum</a:t>
            </a:r>
            <a:r>
              <a:rPr lang="pl-PL" dirty="0">
                <a:solidFill>
                  <a:srgbClr val="A6EEF8"/>
                </a:solidFill>
              </a:rPr>
              <a:t> </a:t>
            </a:r>
            <a:r>
              <a:rPr lang="pl-PL" dirty="0" err="1">
                <a:solidFill>
                  <a:srgbClr val="A6EEF8"/>
                </a:solidFill>
              </a:rPr>
              <a:t>Angelicum</a:t>
            </a:r>
            <a:r>
              <a:rPr lang="pl-PL" dirty="0">
                <a:solidFill>
                  <a:srgbClr val="A6EEF8"/>
                </a:solidFill>
              </a:rPr>
              <a:t> (obecnie Papieski Uniwersytet Świętego Tomasza z Akwinu (</a:t>
            </a:r>
            <a:r>
              <a:rPr lang="pl-PL" dirty="0" err="1">
                <a:solidFill>
                  <a:srgbClr val="A6EEF8"/>
                </a:solidFill>
              </a:rPr>
              <a:t>Angelicum</a:t>
            </a:r>
            <a:r>
              <a:rPr lang="pl-PL" dirty="0" smtClean="0">
                <a:solidFill>
                  <a:srgbClr val="A6EEF8"/>
                </a:solidFill>
              </a:rPr>
              <a:t>)) </a:t>
            </a:r>
            <a:r>
              <a:rPr lang="pl-PL" dirty="0">
                <a:solidFill>
                  <a:srgbClr val="A6EEF8"/>
                </a:solidFill>
              </a:rPr>
              <a:t>w </a:t>
            </a:r>
            <a:r>
              <a:rPr lang="pl-PL" dirty="0" smtClean="0">
                <a:solidFill>
                  <a:srgbClr val="A6EEF8"/>
                </a:solidFill>
              </a:rPr>
              <a:t>Rzymie. </a:t>
            </a:r>
          </a:p>
          <a:p>
            <a:pPr algn="just"/>
            <a:r>
              <a:rPr lang="pl-PL" dirty="0" smtClean="0">
                <a:solidFill>
                  <a:srgbClr val="A6EEF8"/>
                </a:solidFill>
              </a:rPr>
              <a:t>Przez </a:t>
            </a:r>
            <a:r>
              <a:rPr lang="pl-PL" dirty="0">
                <a:solidFill>
                  <a:srgbClr val="A6EEF8"/>
                </a:solidFill>
              </a:rPr>
              <a:t>okres studiów zamieszkiwał w Kolegium Belgijskim, gdzie poznał wielu duchownych z krajów frankofońskich oraz z USA. W 1948 roku ukończył studia z dyplomem summa cum </a:t>
            </a:r>
            <a:r>
              <a:rPr lang="pl-PL" dirty="0" err="1">
                <a:solidFill>
                  <a:srgbClr val="A6EEF8"/>
                </a:solidFill>
              </a:rPr>
              <a:t>laude</a:t>
            </a:r>
            <a:r>
              <a:rPr lang="pl-PL" dirty="0">
                <a:solidFill>
                  <a:srgbClr val="A6EEF8"/>
                </a:solidFill>
              </a:rPr>
              <a:t> i otrzymał stopień doktora za dysertację pt. "Problem wiary u św. Jana od Krzyża</a:t>
            </a:r>
            <a:r>
              <a:rPr lang="pl-PL" dirty="0" smtClean="0">
                <a:solidFill>
                  <a:srgbClr val="A6EEF8"/>
                </a:solidFill>
              </a:rPr>
              <a:t>". </a:t>
            </a:r>
            <a:r>
              <a:rPr lang="pl-PL" dirty="0">
                <a:solidFill>
                  <a:srgbClr val="A6EEF8"/>
                </a:solidFill>
              </a:rPr>
              <a:t>Dla potrzeb doktoratu nauczył się języka hiszpańskiego, by czytać teksty renesansowego mistyka w oryginale</a:t>
            </a:r>
            <a:r>
              <a:rPr lang="pl-PL" dirty="0" smtClean="0">
                <a:solidFill>
                  <a:srgbClr val="A6EEF8"/>
                </a:solidFill>
              </a:rPr>
              <a:t>.</a:t>
            </a:r>
            <a:endParaRPr lang="pl-PL" dirty="0">
              <a:solidFill>
                <a:srgbClr val="A6EEF8"/>
              </a:solidFill>
            </a:endParaRPr>
          </a:p>
          <a:p>
            <a:pPr algn="just"/>
            <a:r>
              <a:rPr lang="pl-PL" dirty="0">
                <a:solidFill>
                  <a:srgbClr val="A6EEF8"/>
                </a:solidFill>
              </a:rPr>
              <a:t>W lipcu 1948 roku Karol Wojtyła został skierowany do pracy w parafii Wniebowzięcia Najświętszej Maryi Panny w </a:t>
            </a:r>
            <a:r>
              <a:rPr lang="pl-PL" dirty="0" err="1">
                <a:solidFill>
                  <a:srgbClr val="A6EEF8"/>
                </a:solidFill>
              </a:rPr>
              <a:t>Niegowici</a:t>
            </a:r>
            <a:r>
              <a:rPr lang="pl-PL" dirty="0">
                <a:solidFill>
                  <a:srgbClr val="A6EEF8"/>
                </a:solidFill>
              </a:rPr>
              <a:t>, gdzie spełniał zadania wikariusza i </a:t>
            </a:r>
            <a:r>
              <a:rPr lang="pl-PL" dirty="0" smtClean="0">
                <a:solidFill>
                  <a:srgbClr val="A6EEF8"/>
                </a:solidFill>
              </a:rPr>
              <a:t>katechety. </a:t>
            </a:r>
            <a:r>
              <a:rPr lang="pl-PL" dirty="0">
                <a:solidFill>
                  <a:srgbClr val="A6EEF8"/>
                </a:solidFill>
              </a:rPr>
              <a:t>Wolny czas starał się spędzać </a:t>
            </a:r>
            <a:r>
              <a:rPr lang="pl-PL" dirty="0" smtClean="0">
                <a:solidFill>
                  <a:srgbClr val="A6EEF8"/>
                </a:solidFill>
              </a:rPr>
              <a:t/>
            </a:r>
            <a:br>
              <a:rPr lang="pl-PL" dirty="0" smtClean="0">
                <a:solidFill>
                  <a:srgbClr val="A6EEF8"/>
                </a:solidFill>
              </a:rPr>
            </a:br>
            <a:r>
              <a:rPr lang="pl-PL" dirty="0" smtClean="0">
                <a:solidFill>
                  <a:srgbClr val="A6EEF8"/>
                </a:solidFill>
              </a:rPr>
              <a:t>z </a:t>
            </a:r>
            <a:r>
              <a:rPr lang="pl-PL" dirty="0">
                <a:solidFill>
                  <a:srgbClr val="A6EEF8"/>
                </a:solidFill>
              </a:rPr>
              <a:t>młodzieżą na łonie natury. W sierpniu 1949 roku został przeniesiony do parafii św. Floriana w </a:t>
            </a:r>
            <a:r>
              <a:rPr lang="pl-PL" dirty="0" smtClean="0">
                <a:solidFill>
                  <a:srgbClr val="A6EEF8"/>
                </a:solidFill>
              </a:rPr>
              <a:t>Krakowie. </a:t>
            </a:r>
            <a:r>
              <a:rPr lang="pl-PL" dirty="0">
                <a:solidFill>
                  <a:srgbClr val="A6EEF8"/>
                </a:solidFill>
              </a:rPr>
              <a:t>Tam założył mieszany chorał gregoriański. Nadal wyprawiał się na wycieczki z młodzieżą. Aby zmylić ówczesną milicję, zdejmował podczas nich sutannę i pozwolił, by nazywano go „wujkiem</a:t>
            </a:r>
            <a:r>
              <a:rPr lang="pl-PL" dirty="0" smtClean="0">
                <a:solidFill>
                  <a:srgbClr val="A6EEF8"/>
                </a:solidFill>
              </a:rPr>
              <a:t>”.</a:t>
            </a:r>
            <a:endParaRPr lang="pl-PL" dirty="0">
              <a:solidFill>
                <a:srgbClr val="A6EEF8"/>
              </a:solidFill>
            </a:endParaRPr>
          </a:p>
          <a:p>
            <a:pPr algn="just"/>
            <a:r>
              <a:rPr lang="pl-PL" dirty="0">
                <a:solidFill>
                  <a:srgbClr val="A6EEF8"/>
                </a:solidFill>
              </a:rPr>
              <a:t>W 1951 roku po śmierci kardynała Sapiehy, Karol Wojtyła został skierowany na urlop w celu ukończenia pracy </a:t>
            </a:r>
            <a:r>
              <a:rPr lang="pl-PL" dirty="0" smtClean="0">
                <a:solidFill>
                  <a:srgbClr val="A6EEF8"/>
                </a:solidFill>
              </a:rPr>
              <a:t>habilitacyjnej. </a:t>
            </a:r>
            <a:r>
              <a:rPr lang="pl-PL" dirty="0">
                <a:solidFill>
                  <a:srgbClr val="A6EEF8"/>
                </a:solidFill>
              </a:rPr>
              <a:t>Dużo uwagi poświęcał także pracy publicystycznej, pisał eseje filozoficzne </a:t>
            </a:r>
            <a:r>
              <a:rPr lang="pl-PL" dirty="0" smtClean="0">
                <a:solidFill>
                  <a:srgbClr val="A6EEF8"/>
                </a:solidFill>
              </a:rPr>
              <a:t/>
            </a:r>
            <a:br>
              <a:rPr lang="pl-PL" dirty="0" smtClean="0">
                <a:solidFill>
                  <a:srgbClr val="A6EEF8"/>
                </a:solidFill>
              </a:rPr>
            </a:br>
            <a:r>
              <a:rPr lang="pl-PL" dirty="0" smtClean="0">
                <a:solidFill>
                  <a:srgbClr val="A6EEF8"/>
                </a:solidFill>
              </a:rPr>
              <a:t>(</a:t>
            </a:r>
            <a:r>
              <a:rPr lang="pl-PL" dirty="0">
                <a:solidFill>
                  <a:srgbClr val="A6EEF8"/>
                </a:solidFill>
              </a:rPr>
              <a:t>np. Personalizm tomistyczny – o Tomaszu z Akwinu, O humanizmie św. Jana od Krzyża) i szkice. Często publikował w krakowskich periodykach katolickich: miesięczniku „Znak” i „Tygodniku Powszechnym”. </a:t>
            </a:r>
            <a:r>
              <a:rPr lang="pl-PL" dirty="0" smtClean="0">
                <a:solidFill>
                  <a:srgbClr val="A6EEF8"/>
                </a:solidFill>
              </a:rPr>
              <a:t/>
            </a:r>
            <a:br>
              <a:rPr lang="pl-PL" dirty="0" smtClean="0">
                <a:solidFill>
                  <a:srgbClr val="A6EEF8"/>
                </a:solidFill>
              </a:rPr>
            </a:br>
            <a:r>
              <a:rPr lang="pl-PL" dirty="0" smtClean="0">
                <a:solidFill>
                  <a:srgbClr val="A6EEF8"/>
                </a:solidFill>
              </a:rPr>
              <a:t>W </a:t>
            </a:r>
            <a:r>
              <a:rPr lang="pl-PL" dirty="0">
                <a:solidFill>
                  <a:srgbClr val="A6EEF8"/>
                </a:solidFill>
              </a:rPr>
              <a:t>związku z habilitacją podjął systematyczne studia nad myślą etyczną fenomenologa </a:t>
            </a:r>
            <a:r>
              <a:rPr lang="pl-PL" dirty="0" err="1">
                <a:solidFill>
                  <a:srgbClr val="A6EEF8"/>
                </a:solidFill>
              </a:rPr>
              <a:t>Maxa</a:t>
            </a:r>
            <a:r>
              <a:rPr lang="pl-PL" dirty="0">
                <a:solidFill>
                  <a:srgbClr val="A6EEF8"/>
                </a:solidFill>
              </a:rPr>
              <a:t> </a:t>
            </a:r>
            <a:r>
              <a:rPr lang="pl-PL" dirty="0" err="1" smtClean="0">
                <a:solidFill>
                  <a:srgbClr val="A6EEF8"/>
                </a:solidFill>
              </a:rPr>
              <a:t>Schelera</a:t>
            </a:r>
            <a:r>
              <a:rPr lang="pl-PL" dirty="0" smtClean="0">
                <a:solidFill>
                  <a:srgbClr val="A6EEF8"/>
                </a:solidFill>
              </a:rPr>
              <a:t>, </a:t>
            </a:r>
            <a:r>
              <a:rPr lang="pl-PL" dirty="0">
                <a:solidFill>
                  <a:srgbClr val="A6EEF8"/>
                </a:solidFill>
              </a:rPr>
              <a:t>którego pisma czytał w oryginale niemieckim. </a:t>
            </a:r>
            <a:r>
              <a:rPr lang="pl-PL" dirty="0" smtClean="0">
                <a:solidFill>
                  <a:srgbClr val="A6EEF8"/>
                </a:solidFill>
              </a:rPr>
              <a:t>Pisał </a:t>
            </a:r>
            <a:r>
              <a:rPr lang="pl-PL" dirty="0">
                <a:solidFill>
                  <a:srgbClr val="A6EEF8"/>
                </a:solidFill>
              </a:rPr>
              <a:t>wiele m.in. na temat chrześcijańskiej etyki seksualizmu. </a:t>
            </a:r>
            <a:endParaRPr lang="pl-PL" dirty="0" smtClean="0">
              <a:solidFill>
                <a:srgbClr val="A6EEF8"/>
              </a:solidFill>
            </a:endParaRPr>
          </a:p>
          <a:p>
            <a:pPr algn="just"/>
            <a:r>
              <a:rPr lang="pl-PL" dirty="0" smtClean="0">
                <a:solidFill>
                  <a:srgbClr val="A6EEF8"/>
                </a:solidFill>
              </a:rPr>
              <a:t>Dnia </a:t>
            </a:r>
            <a:r>
              <a:rPr lang="pl-PL" dirty="0">
                <a:solidFill>
                  <a:srgbClr val="A6EEF8"/>
                </a:solidFill>
              </a:rPr>
              <a:t>12 grudnia 1953 jego praca "Ocena możliwości oparcia etyki chrześcijańskiej na założeniach systemu Maksa </a:t>
            </a:r>
            <a:r>
              <a:rPr lang="pl-PL" dirty="0" err="1">
                <a:solidFill>
                  <a:srgbClr val="A6EEF8"/>
                </a:solidFill>
              </a:rPr>
              <a:t>Schelera</a:t>
            </a:r>
            <a:r>
              <a:rPr lang="pl-PL" dirty="0">
                <a:solidFill>
                  <a:srgbClr val="A6EEF8"/>
                </a:solidFill>
              </a:rPr>
              <a:t>" [taka spolszczona wersja imienia w </a:t>
            </a:r>
            <a:r>
              <a:rPr lang="pl-PL" dirty="0" smtClean="0">
                <a:solidFill>
                  <a:srgbClr val="A6EEF8"/>
                </a:solidFill>
              </a:rPr>
              <a:t>tytule </a:t>
            </a:r>
            <a:r>
              <a:rPr lang="pl-PL" dirty="0">
                <a:solidFill>
                  <a:srgbClr val="A6EEF8"/>
                </a:solidFill>
              </a:rPr>
              <a:t>została przyjęta jednogłośnie przez Radę Wydziału Teologicznego UJ, jednak Wojtyła nie uzyskał habilitacji z powodu odmowy Ministerstwa Oświaty</a:t>
            </a:r>
            <a:r>
              <a:rPr lang="pl-PL" dirty="0" smtClean="0">
                <a:solidFill>
                  <a:srgbClr val="A6EEF8"/>
                </a:solidFill>
              </a:rPr>
              <a:t>.</a:t>
            </a:r>
            <a:endParaRPr lang="pl-PL" dirty="0">
              <a:solidFill>
                <a:srgbClr val="A6EEF8"/>
              </a:solidFill>
            </a:endParaRPr>
          </a:p>
          <a:p>
            <a:pPr algn="just"/>
            <a:r>
              <a:rPr lang="pl-PL" dirty="0">
                <a:solidFill>
                  <a:srgbClr val="A6EEF8"/>
                </a:solidFill>
              </a:rPr>
              <a:t>Karol Wojtyła powrócił do przerwanych obowiązków. </a:t>
            </a:r>
            <a:r>
              <a:rPr lang="pl-PL" dirty="0" smtClean="0">
                <a:solidFill>
                  <a:srgbClr val="A6EEF8"/>
                </a:solidFill>
              </a:rPr>
              <a:t>Wykładał </a:t>
            </a:r>
            <a:r>
              <a:rPr lang="pl-PL" dirty="0">
                <a:solidFill>
                  <a:srgbClr val="A6EEF8"/>
                </a:solidFill>
              </a:rPr>
              <a:t>m.in. w seminariach diecezji: krakowskiej, katowickiej i częstochowskiej (mieściły się one wszystkie w Krakowie) oraz na Katolickim Uniwersytecie </a:t>
            </a:r>
            <a:r>
              <a:rPr lang="pl-PL" dirty="0" smtClean="0">
                <a:solidFill>
                  <a:srgbClr val="A6EEF8"/>
                </a:solidFill>
              </a:rPr>
              <a:t>Lubelskim. </a:t>
            </a:r>
          </a:p>
          <a:p>
            <a:pPr algn="just"/>
            <a:r>
              <a:rPr lang="pl-PL" dirty="0" smtClean="0">
                <a:solidFill>
                  <a:srgbClr val="A6EEF8"/>
                </a:solidFill>
              </a:rPr>
              <a:t>Jego </a:t>
            </a:r>
            <a:r>
              <a:rPr lang="pl-PL" dirty="0">
                <a:solidFill>
                  <a:srgbClr val="A6EEF8"/>
                </a:solidFill>
              </a:rPr>
              <a:t>wykłady obejmowały głównie teologię moralną i etykę małżeńską, ale ogarniały też szeroko pojętą historię </a:t>
            </a:r>
            <a:r>
              <a:rPr lang="pl-PL" dirty="0" smtClean="0">
                <a:solidFill>
                  <a:srgbClr val="A6EEF8"/>
                </a:solidFill>
              </a:rPr>
              <a:t>filozofii. Były </a:t>
            </a:r>
            <a:r>
              <a:rPr lang="pl-PL" dirty="0">
                <a:solidFill>
                  <a:srgbClr val="A6EEF8"/>
                </a:solidFill>
              </a:rPr>
              <a:t>precyzyjne i trudne, Wojtyła ujmował jednak studentów jako profesor wprawdzie wymagający, lecz życzliwy, otwarty na rozmowę i sprawiedliwy</a:t>
            </a:r>
            <a:r>
              <a:rPr lang="pl-PL" dirty="0" smtClean="0">
                <a:solidFill>
                  <a:srgbClr val="A6EEF8"/>
                </a:solidFill>
              </a:rPr>
              <a:t>.</a:t>
            </a:r>
            <a:endParaRPr lang="pl-PL" dirty="0">
              <a:solidFill>
                <a:srgbClr val="A6EEF8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0391713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Tm="164069">
        <p14:gallery dir="l"/>
      </p:transition>
    </mc:Choice>
    <mc:Fallback>
      <p:transition spd="slow" advTm="16406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0"/>
            <a:ext cx="7272808" cy="692696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i="1" dirty="0">
                <a:solidFill>
                  <a:srgbClr val="277D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Biskup, kardynał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764704"/>
            <a:ext cx="8568952" cy="5904656"/>
          </a:xfrm>
        </p:spPr>
        <p:txBody>
          <a:bodyPr>
            <a:noAutofit/>
          </a:bodyPr>
          <a:lstStyle/>
          <a:p>
            <a:pPr algn="just"/>
            <a:r>
              <a:rPr lang="pl-PL" sz="1400" dirty="0">
                <a:solidFill>
                  <a:srgbClr val="A6EEF8"/>
                </a:solidFill>
              </a:rPr>
              <a:t>4 lipca 1958 r. Karol Wojtyła został mianowany biskupem tytularnym </a:t>
            </a:r>
            <a:r>
              <a:rPr lang="pl-PL" sz="1400" dirty="0" err="1">
                <a:solidFill>
                  <a:srgbClr val="A6EEF8"/>
                </a:solidFill>
              </a:rPr>
              <a:t>Ombrii</a:t>
            </a:r>
            <a:r>
              <a:rPr lang="pl-PL" sz="1400" dirty="0">
                <a:solidFill>
                  <a:srgbClr val="A6EEF8"/>
                </a:solidFill>
              </a:rPr>
              <a:t>, a także biskupem pomocniczym </a:t>
            </a:r>
            <a:r>
              <a:rPr lang="pl-PL" sz="1400" dirty="0" smtClean="0">
                <a:solidFill>
                  <a:srgbClr val="A6EEF8"/>
                </a:solidFill>
              </a:rPr>
              <a:t>Krakowa. Konsekracji </a:t>
            </a:r>
            <a:r>
              <a:rPr lang="pl-PL" sz="1400" dirty="0">
                <a:solidFill>
                  <a:srgbClr val="A6EEF8"/>
                </a:solidFill>
              </a:rPr>
              <a:t>biskupiej Karola Wojtyły dokonał 28 września 1958 w katedrze na Wawelu metropolita krakowski i lwowski, arcybiskup Eugeniusz </a:t>
            </a:r>
            <a:r>
              <a:rPr lang="pl-PL" sz="1400" dirty="0" smtClean="0">
                <a:solidFill>
                  <a:srgbClr val="A6EEF8"/>
                </a:solidFill>
              </a:rPr>
              <a:t>Baziak. </a:t>
            </a:r>
            <a:r>
              <a:rPr lang="pl-PL" sz="1400" dirty="0" err="1">
                <a:solidFill>
                  <a:srgbClr val="A6EEF8"/>
                </a:solidFill>
              </a:rPr>
              <a:t>Współkonsekratorami</a:t>
            </a:r>
            <a:r>
              <a:rPr lang="pl-PL" sz="1400" dirty="0">
                <a:solidFill>
                  <a:srgbClr val="A6EEF8"/>
                </a:solidFill>
              </a:rPr>
              <a:t> byli biskupi Franciszek </a:t>
            </a:r>
            <a:r>
              <a:rPr lang="pl-PL" sz="1400" dirty="0" err="1">
                <a:solidFill>
                  <a:srgbClr val="A6EEF8"/>
                </a:solidFill>
              </a:rPr>
              <a:t>Jop</a:t>
            </a:r>
            <a:r>
              <a:rPr lang="pl-PL" sz="1400" dirty="0">
                <a:solidFill>
                  <a:srgbClr val="A6EEF8"/>
                </a:solidFill>
              </a:rPr>
              <a:t> i Bolesław </a:t>
            </a:r>
            <a:r>
              <a:rPr lang="pl-PL" sz="1400" dirty="0" smtClean="0">
                <a:solidFill>
                  <a:srgbClr val="A6EEF8"/>
                </a:solidFill>
              </a:rPr>
              <a:t>Kominek. </a:t>
            </a:r>
          </a:p>
          <a:p>
            <a:pPr algn="just"/>
            <a:r>
              <a:rPr lang="pl-PL" sz="1400" dirty="0" smtClean="0">
                <a:solidFill>
                  <a:srgbClr val="A6EEF8"/>
                </a:solidFill>
              </a:rPr>
              <a:t>W </a:t>
            </a:r>
            <a:r>
              <a:rPr lang="pl-PL" sz="1400" dirty="0">
                <a:solidFill>
                  <a:srgbClr val="A6EEF8"/>
                </a:solidFill>
              </a:rPr>
              <a:t>1962 roku został krajowym duszpasterzem środowisk twórczych i inteligencji. Na okres biskupstwa Karola Wojtyły przypadły także obrady soboru watykańskiego II, w których aktywnie </a:t>
            </a:r>
            <a:r>
              <a:rPr lang="pl-PL" sz="1400" dirty="0" smtClean="0">
                <a:solidFill>
                  <a:srgbClr val="A6EEF8"/>
                </a:solidFill>
              </a:rPr>
              <a:t>uczestniczył. </a:t>
            </a:r>
            <a:br>
              <a:rPr lang="pl-PL" sz="1400" dirty="0" smtClean="0">
                <a:solidFill>
                  <a:srgbClr val="A6EEF8"/>
                </a:solidFill>
              </a:rPr>
            </a:br>
            <a:r>
              <a:rPr lang="pl-PL" sz="1400" dirty="0" smtClean="0">
                <a:solidFill>
                  <a:srgbClr val="A6EEF8"/>
                </a:solidFill>
              </a:rPr>
              <a:t>Już </a:t>
            </a:r>
            <a:r>
              <a:rPr lang="pl-PL" sz="1400" dirty="0">
                <a:solidFill>
                  <a:srgbClr val="A6EEF8"/>
                </a:solidFill>
              </a:rPr>
              <a:t>w tym okresie bardzo dużo czasu poświęcał na podróże zagraniczne w celach ewangelizacyjnych i religijnych. W 1963 odbył pielgrzymkę do Ziemi </a:t>
            </a:r>
            <a:r>
              <a:rPr lang="pl-PL" sz="1400" dirty="0" smtClean="0">
                <a:solidFill>
                  <a:srgbClr val="A6EEF8"/>
                </a:solidFill>
              </a:rPr>
              <a:t>Świętej.</a:t>
            </a:r>
            <a:endParaRPr lang="pl-PL" sz="1400" dirty="0">
              <a:solidFill>
                <a:srgbClr val="A6EEF8"/>
              </a:solidFill>
            </a:endParaRPr>
          </a:p>
          <a:p>
            <a:pPr algn="just"/>
            <a:r>
              <a:rPr lang="pl-PL" sz="1400" dirty="0">
                <a:solidFill>
                  <a:srgbClr val="A6EEF8"/>
                </a:solidFill>
              </a:rPr>
              <a:t>Jako biskup przyjął, zgodnie z obyczajem, hasło przewodnie swej posługi, które brzmiało: </a:t>
            </a:r>
            <a:r>
              <a:rPr lang="pl-PL" sz="1400" dirty="0" err="1">
                <a:solidFill>
                  <a:srgbClr val="A6EEF8"/>
                </a:solidFill>
              </a:rPr>
              <a:t>Totus</a:t>
            </a:r>
            <a:r>
              <a:rPr lang="pl-PL" sz="1400" dirty="0">
                <a:solidFill>
                  <a:srgbClr val="A6EEF8"/>
                </a:solidFill>
              </a:rPr>
              <a:t> </a:t>
            </a:r>
            <a:r>
              <a:rPr lang="pl-PL" sz="1400" dirty="0" err="1" smtClean="0">
                <a:solidFill>
                  <a:srgbClr val="A6EEF8"/>
                </a:solidFill>
              </a:rPr>
              <a:t>Tuus</a:t>
            </a:r>
            <a:r>
              <a:rPr lang="pl-PL" sz="1400" dirty="0">
                <a:solidFill>
                  <a:srgbClr val="A6EEF8"/>
                </a:solidFill>
              </a:rPr>
              <a:t>  </a:t>
            </a:r>
            <a:r>
              <a:rPr lang="pl-PL" sz="1400" dirty="0" smtClean="0">
                <a:solidFill>
                  <a:srgbClr val="A6EEF8"/>
                </a:solidFill>
              </a:rPr>
              <a:t>(łac</a:t>
            </a:r>
            <a:r>
              <a:rPr lang="pl-PL" sz="1400" dirty="0">
                <a:solidFill>
                  <a:srgbClr val="A6EEF8"/>
                </a:solidFill>
              </a:rPr>
              <a:t>. Cały Twój). Dewizę tą kierował do Matki Chrystusa. </a:t>
            </a:r>
            <a:endParaRPr lang="pl-PL" sz="1400" dirty="0" smtClean="0">
              <a:solidFill>
                <a:srgbClr val="A6EEF8"/>
              </a:solidFill>
            </a:endParaRPr>
          </a:p>
          <a:p>
            <a:pPr algn="just"/>
            <a:r>
              <a:rPr lang="pl-PL" sz="1400" dirty="0" smtClean="0">
                <a:solidFill>
                  <a:srgbClr val="A6EEF8"/>
                </a:solidFill>
              </a:rPr>
              <a:t>Inspiracją </a:t>
            </a:r>
            <a:r>
              <a:rPr lang="pl-PL" sz="1400" dirty="0">
                <a:solidFill>
                  <a:srgbClr val="A6EEF8"/>
                </a:solidFill>
              </a:rPr>
              <a:t>stał się barokowy pisarz ascetyczny, francuski św. Ludwik Maria </a:t>
            </a:r>
            <a:r>
              <a:rPr lang="pl-PL" sz="1400" dirty="0" err="1">
                <a:solidFill>
                  <a:srgbClr val="A6EEF8"/>
                </a:solidFill>
              </a:rPr>
              <a:t>Grignion</a:t>
            </a:r>
            <a:r>
              <a:rPr lang="pl-PL" sz="1400" dirty="0">
                <a:solidFill>
                  <a:srgbClr val="A6EEF8"/>
                </a:solidFill>
              </a:rPr>
              <a:t> de </a:t>
            </a:r>
            <a:r>
              <a:rPr lang="pl-PL" sz="1400" dirty="0" err="1">
                <a:solidFill>
                  <a:srgbClr val="A6EEF8"/>
                </a:solidFill>
              </a:rPr>
              <a:t>Montfort</a:t>
            </a:r>
            <a:r>
              <a:rPr lang="pl-PL" sz="1400" dirty="0">
                <a:solidFill>
                  <a:srgbClr val="A6EEF8"/>
                </a:solidFill>
              </a:rPr>
              <a:t> i jego książka Traktat o prawdziwym nabożeństwie do Najświętszej Maryi Panny, z której Wojtyła przejął koncepcję „niewolnictwa duchowego”, rozumianą jako dobrowolne i ufne oddanie się w opiekę Matce Boskiej</a:t>
            </a:r>
            <a:r>
              <a:rPr lang="pl-PL" sz="1400" dirty="0" smtClean="0">
                <a:solidFill>
                  <a:srgbClr val="A6EEF8"/>
                </a:solidFill>
              </a:rPr>
              <a:t>.</a:t>
            </a:r>
            <a:endParaRPr lang="pl-PL" sz="1400" dirty="0">
              <a:solidFill>
                <a:srgbClr val="A6EEF8"/>
              </a:solidFill>
            </a:endParaRPr>
          </a:p>
          <a:p>
            <a:pPr algn="just"/>
            <a:r>
              <a:rPr lang="pl-PL" sz="1400" dirty="0">
                <a:solidFill>
                  <a:srgbClr val="A6EEF8"/>
                </a:solidFill>
              </a:rPr>
              <a:t>13 stycznia 1964, półtora roku po śmierci swego poprzednika, arcybiskupa Eugeniusza Baziaka, Karol Wojtyła został mianowany arcybiskupem metropolitą </a:t>
            </a:r>
            <a:r>
              <a:rPr lang="pl-PL" sz="1400" dirty="0" smtClean="0">
                <a:solidFill>
                  <a:srgbClr val="A6EEF8"/>
                </a:solidFill>
              </a:rPr>
              <a:t>krakowskim. </a:t>
            </a:r>
            <a:r>
              <a:rPr lang="pl-PL" sz="1400" dirty="0">
                <a:solidFill>
                  <a:srgbClr val="A6EEF8"/>
                </a:solidFill>
              </a:rPr>
              <a:t>Ingres odbył się w katedrze wawelskiej w dniu 8 marca </a:t>
            </a:r>
            <a:r>
              <a:rPr lang="pl-PL" sz="1400" dirty="0" smtClean="0">
                <a:solidFill>
                  <a:srgbClr val="A6EEF8"/>
                </a:solidFill>
              </a:rPr>
              <a:t>1964. </a:t>
            </a:r>
          </a:p>
          <a:p>
            <a:pPr algn="just"/>
            <a:r>
              <a:rPr lang="pl-PL" sz="1400" dirty="0" smtClean="0">
                <a:solidFill>
                  <a:srgbClr val="A6EEF8"/>
                </a:solidFill>
              </a:rPr>
              <a:t>Podczas </a:t>
            </a:r>
            <a:r>
              <a:rPr lang="pl-PL" sz="1400" dirty="0">
                <a:solidFill>
                  <a:srgbClr val="A6EEF8"/>
                </a:solidFill>
              </a:rPr>
              <a:t>konsystorza z 26 czerwca 1967 został nominowany </a:t>
            </a:r>
            <a:r>
              <a:rPr lang="pl-PL" sz="1400" dirty="0" smtClean="0">
                <a:solidFill>
                  <a:srgbClr val="A6EEF8"/>
                </a:solidFill>
              </a:rPr>
              <a:t>kardynałem. </a:t>
            </a:r>
            <a:r>
              <a:rPr lang="pl-PL" sz="1400" dirty="0">
                <a:solidFill>
                  <a:srgbClr val="A6EEF8"/>
                </a:solidFill>
              </a:rPr>
              <a:t>28 czerwca 1967 roku otrzymał w Kaplicy Sykstyńskiej od papieża Pawła VI czerwony </a:t>
            </a:r>
            <a:r>
              <a:rPr lang="pl-PL" sz="1400" dirty="0" smtClean="0">
                <a:solidFill>
                  <a:srgbClr val="A6EEF8"/>
                </a:solidFill>
              </a:rPr>
              <a:t>beret</a:t>
            </a:r>
            <a:r>
              <a:rPr lang="pl-PL" sz="1400" dirty="0">
                <a:solidFill>
                  <a:srgbClr val="A6EEF8"/>
                </a:solidFill>
              </a:rPr>
              <a:t>, a jego kościołem tytularnym stał się kościół św. Cezarego Męczennika na </a:t>
            </a:r>
            <a:r>
              <a:rPr lang="pl-PL" sz="1400" dirty="0" smtClean="0">
                <a:solidFill>
                  <a:srgbClr val="A6EEF8"/>
                </a:solidFill>
              </a:rPr>
              <a:t>Palatynie.</a:t>
            </a:r>
            <a:endParaRPr lang="pl-PL" sz="1400" dirty="0">
              <a:solidFill>
                <a:srgbClr val="A6EEF8"/>
              </a:solidFill>
            </a:endParaRPr>
          </a:p>
          <a:p>
            <a:pPr algn="just"/>
            <a:r>
              <a:rPr lang="pl-PL" sz="1400" dirty="0">
                <a:solidFill>
                  <a:srgbClr val="A6EEF8"/>
                </a:solidFill>
              </a:rPr>
              <a:t>Jako biskup diecezji krakowskiej wizytował parafie, odwiedzał klasztory (w tym zgromadzenie albertynów, założone przez św. brata Alberta). W 1965 otworzył proces beatyfikacyjny siostry Faustyny Kowalskiej, z której Dzienniczkiem oraz orędziem Miłosierdzia Bożego zapoznał się wcześniej. </a:t>
            </a:r>
            <a:endParaRPr lang="pl-PL" sz="1400" dirty="0" smtClean="0">
              <a:solidFill>
                <a:srgbClr val="A6EEF8"/>
              </a:solidFill>
            </a:endParaRPr>
          </a:p>
          <a:p>
            <a:pPr algn="just"/>
            <a:r>
              <a:rPr lang="pl-PL" sz="1400" dirty="0" smtClean="0">
                <a:solidFill>
                  <a:srgbClr val="A6EEF8"/>
                </a:solidFill>
              </a:rPr>
              <a:t>Spotykał </a:t>
            </a:r>
            <a:r>
              <a:rPr lang="pl-PL" sz="1400" dirty="0">
                <a:solidFill>
                  <a:srgbClr val="A6EEF8"/>
                </a:solidFill>
              </a:rPr>
              <a:t>się z inteligencją krakowską, zwłaszcza ze środowiskiem naukowym i artystycznym. Ponadto jeździł na Podhale i w Tatry</a:t>
            </a:r>
            <a:r>
              <a:rPr lang="pl-PL" sz="1400" dirty="0" smtClean="0">
                <a:solidFill>
                  <a:srgbClr val="A6EEF8"/>
                </a:solidFill>
              </a:rPr>
              <a:t>.</a:t>
            </a:r>
            <a:endParaRPr lang="pl-PL" sz="1400" dirty="0">
              <a:solidFill>
                <a:srgbClr val="A6EEF8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2365515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 advTm="138260">
        <p14:warp dir="in"/>
      </p:transition>
    </mc:Choice>
    <mc:Fallback>
      <p:transition spd="slow" advTm="13826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548680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i="1" dirty="0">
                <a:solidFill>
                  <a:srgbClr val="277D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Biskup, kardynał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764704"/>
            <a:ext cx="8784976" cy="5976664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pl-PL" sz="5600" dirty="0">
                <a:solidFill>
                  <a:srgbClr val="A6EEF8"/>
                </a:solidFill>
              </a:rPr>
              <a:t>Ogłosił drukiem (pod pseudonimem Andrzej Jawień) dramaty: Przed sklepem jubilera i jak misterium ujęte Promieniowanie ojcostwa, także poematy. W 1969 wydał filozoficzną monografię z zakresu antropologii Osoba i czyn, a w 1972 – książkę o II Soborze Watykańskim. </a:t>
            </a:r>
            <a:endParaRPr lang="pl-PL" sz="5600" dirty="0" smtClean="0">
              <a:solidFill>
                <a:srgbClr val="A6EEF8"/>
              </a:solidFill>
            </a:endParaRPr>
          </a:p>
          <a:p>
            <a:pPr algn="just"/>
            <a:r>
              <a:rPr lang="pl-PL" sz="5600" dirty="0" smtClean="0">
                <a:solidFill>
                  <a:srgbClr val="A6EEF8"/>
                </a:solidFill>
              </a:rPr>
              <a:t>Pomimo </a:t>
            </a:r>
            <a:r>
              <a:rPr lang="pl-PL" sz="5600" dirty="0">
                <a:solidFill>
                  <a:srgbClr val="A6EEF8"/>
                </a:solidFill>
              </a:rPr>
              <a:t>obowiązków duszpasterskich systematycznie prowadził wykłady na Katolickim Uniwersytecie Lubelskim, kształtując tam swą szkołę badawczą z zakresu etyki. Według świadectwa Tadeusza Nowaka, kardynał Wojtyła w 1970 roku był przeciwny rozsyłaniu i czytaniu w diecezji krakowskiej listu pasterskiego, który Episkopat Polski przygotowywał na 50. rocznicę wojny polsko-bolszewickiej.</a:t>
            </a:r>
          </a:p>
          <a:p>
            <a:pPr algn="just"/>
            <a:r>
              <a:rPr lang="pl-PL" sz="5600" dirty="0">
                <a:solidFill>
                  <a:srgbClr val="A6EEF8"/>
                </a:solidFill>
              </a:rPr>
              <a:t>Zyskał dojrzałość jako myśliciel, sięgając do rozległej tradycji filozoficznej (grecka etyka klasyczna, </a:t>
            </a:r>
            <a:r>
              <a:rPr lang="pl-PL" sz="5600" dirty="0" smtClean="0">
                <a:solidFill>
                  <a:srgbClr val="A6EEF8"/>
                </a:solidFill>
              </a:rPr>
              <a:t/>
            </a:r>
            <a:br>
              <a:rPr lang="pl-PL" sz="5600" dirty="0" smtClean="0">
                <a:solidFill>
                  <a:srgbClr val="A6EEF8"/>
                </a:solidFill>
              </a:rPr>
            </a:br>
            <a:r>
              <a:rPr lang="pl-PL" sz="5600" dirty="0" smtClean="0">
                <a:solidFill>
                  <a:srgbClr val="A6EEF8"/>
                </a:solidFill>
              </a:rPr>
              <a:t>św</a:t>
            </a:r>
            <a:r>
              <a:rPr lang="pl-PL" sz="5600" dirty="0">
                <a:solidFill>
                  <a:srgbClr val="A6EEF8"/>
                </a:solidFill>
              </a:rPr>
              <a:t>. Tomasz z Akwinu, fenomenologia), lecz też do Biblii i do mistyki (zawsze mu bliski święty Jan od Krzyża) i budując harmonijnie koncepcję zarówno z filozofii, jak i teologii: człowieka jako integralnej osoby. </a:t>
            </a:r>
            <a:endParaRPr lang="pl-PL" sz="5600" dirty="0" smtClean="0">
              <a:solidFill>
                <a:srgbClr val="A6EEF8"/>
              </a:solidFill>
            </a:endParaRPr>
          </a:p>
          <a:p>
            <a:pPr algn="just"/>
            <a:r>
              <a:rPr lang="pl-PL" sz="5600" dirty="0" smtClean="0">
                <a:solidFill>
                  <a:srgbClr val="A6EEF8"/>
                </a:solidFill>
              </a:rPr>
              <a:t>Człowiek </a:t>
            </a:r>
            <a:r>
              <a:rPr lang="pl-PL" sz="5600" dirty="0">
                <a:solidFill>
                  <a:srgbClr val="A6EEF8"/>
                </a:solidFill>
              </a:rPr>
              <a:t>jest zadomowiony pośród świata jako byt cielesno-duchowy, otwarty na transcendencję, </a:t>
            </a:r>
            <a:r>
              <a:rPr lang="pl-PL" sz="5600" dirty="0" smtClean="0">
                <a:solidFill>
                  <a:srgbClr val="A6EEF8"/>
                </a:solidFill>
              </a:rPr>
              <a:t/>
            </a:r>
            <a:br>
              <a:rPr lang="pl-PL" sz="5600" dirty="0" smtClean="0">
                <a:solidFill>
                  <a:srgbClr val="A6EEF8"/>
                </a:solidFill>
              </a:rPr>
            </a:br>
            <a:r>
              <a:rPr lang="pl-PL" sz="5600" dirty="0" smtClean="0">
                <a:solidFill>
                  <a:srgbClr val="A6EEF8"/>
                </a:solidFill>
              </a:rPr>
              <a:t>a </a:t>
            </a:r>
            <a:r>
              <a:rPr lang="pl-PL" sz="5600" dirty="0">
                <a:solidFill>
                  <a:srgbClr val="A6EEF8"/>
                </a:solidFill>
              </a:rPr>
              <a:t>godność i wolność dał mu Bóg. Tym sposobem Wojtyła stał się wybitnym przedstawicielem personalizmu. </a:t>
            </a:r>
            <a:endParaRPr lang="pl-PL" sz="5600" dirty="0" smtClean="0">
              <a:solidFill>
                <a:srgbClr val="A6EEF8"/>
              </a:solidFill>
            </a:endParaRPr>
          </a:p>
          <a:p>
            <a:pPr algn="just"/>
            <a:r>
              <a:rPr lang="pl-PL" sz="5600" dirty="0" smtClean="0">
                <a:solidFill>
                  <a:srgbClr val="A6EEF8"/>
                </a:solidFill>
              </a:rPr>
              <a:t>W </a:t>
            </a:r>
            <a:r>
              <a:rPr lang="pl-PL" sz="5600" dirty="0">
                <a:solidFill>
                  <a:srgbClr val="A6EEF8"/>
                </a:solidFill>
              </a:rPr>
              <a:t>filozofii reprezentował neotomizm </a:t>
            </a:r>
            <a:r>
              <a:rPr lang="pl-PL" sz="5600" dirty="0" err="1">
                <a:solidFill>
                  <a:srgbClr val="A6EEF8"/>
                </a:solidFill>
              </a:rPr>
              <a:t>fenomenologizujący</a:t>
            </a:r>
            <a:r>
              <a:rPr lang="pl-PL" sz="5600" dirty="0">
                <a:solidFill>
                  <a:srgbClr val="A6EEF8"/>
                </a:solidFill>
              </a:rPr>
              <a:t>. Swoje poglądy stosował też i przedstawiał </a:t>
            </a:r>
            <a:r>
              <a:rPr lang="pl-PL" sz="5600" dirty="0" smtClean="0">
                <a:solidFill>
                  <a:srgbClr val="A6EEF8"/>
                </a:solidFill>
              </a:rPr>
              <a:t/>
            </a:r>
            <a:br>
              <a:rPr lang="pl-PL" sz="5600" dirty="0" smtClean="0">
                <a:solidFill>
                  <a:srgbClr val="A6EEF8"/>
                </a:solidFill>
              </a:rPr>
            </a:br>
            <a:r>
              <a:rPr lang="pl-PL" sz="5600" dirty="0" smtClean="0">
                <a:solidFill>
                  <a:srgbClr val="A6EEF8"/>
                </a:solidFill>
              </a:rPr>
              <a:t>w </a:t>
            </a:r>
            <a:r>
              <a:rPr lang="pl-PL" sz="5600" dirty="0">
                <a:solidFill>
                  <a:srgbClr val="A6EEF8"/>
                </a:solidFill>
              </a:rPr>
              <a:t>pracy duszpasterskiej.</a:t>
            </a:r>
          </a:p>
          <a:p>
            <a:pPr algn="just"/>
            <a:r>
              <a:rPr lang="pl-PL" sz="5600" dirty="0">
                <a:solidFill>
                  <a:srgbClr val="A6EEF8"/>
                </a:solidFill>
              </a:rPr>
              <a:t>Stał się znanym poza Polską autorytetem. Był obok prymasa Polski kardynała Stefana Wyszyńskiego, najważniejszą postacią Episkopatu Polski. </a:t>
            </a:r>
            <a:endParaRPr lang="pl-PL" sz="5600" dirty="0" smtClean="0">
              <a:solidFill>
                <a:srgbClr val="A6EEF8"/>
              </a:solidFill>
            </a:endParaRPr>
          </a:p>
          <a:p>
            <a:pPr algn="just"/>
            <a:r>
              <a:rPr lang="pl-PL" sz="5600" dirty="0" smtClean="0">
                <a:solidFill>
                  <a:srgbClr val="A6EEF8"/>
                </a:solidFill>
              </a:rPr>
              <a:t>Z </a:t>
            </a:r>
            <a:r>
              <a:rPr lang="pl-PL" sz="5600" dirty="0">
                <a:solidFill>
                  <a:srgbClr val="A6EEF8"/>
                </a:solidFill>
              </a:rPr>
              <a:t>„prymasem Tysiąclecia” (bo tak nazywał kard. Wyszyńskiego) ściśle współpracował, okazując szacunek dla jego doświadczenia i mądrości. Jako kardynał odbywał podróże zagraniczne, zapraszany też przez środowiska uniwersyteckie. Wiosną 1976 papież Paweł VI zaprosił go do Watykanu, </a:t>
            </a:r>
            <a:r>
              <a:rPr lang="pl-PL" sz="5600" dirty="0" smtClean="0">
                <a:solidFill>
                  <a:srgbClr val="A6EEF8"/>
                </a:solidFill>
              </a:rPr>
              <a:t/>
            </a:r>
            <a:br>
              <a:rPr lang="pl-PL" sz="5600" dirty="0" smtClean="0">
                <a:solidFill>
                  <a:srgbClr val="A6EEF8"/>
                </a:solidFill>
              </a:rPr>
            </a:br>
            <a:r>
              <a:rPr lang="pl-PL" sz="5600" dirty="0" smtClean="0">
                <a:solidFill>
                  <a:srgbClr val="A6EEF8"/>
                </a:solidFill>
              </a:rPr>
              <a:t>by </a:t>
            </a:r>
            <a:r>
              <a:rPr lang="pl-PL" sz="5600" dirty="0">
                <a:solidFill>
                  <a:srgbClr val="A6EEF8"/>
                </a:solidFill>
              </a:rPr>
              <a:t>w dniach 7-13 marca głosił tam rekolekcje wielkopostne (wydane później w publikacji książkowej).</a:t>
            </a:r>
          </a:p>
          <a:p>
            <a:pPr algn="just"/>
            <a:r>
              <a:rPr lang="pl-PL" sz="5600" dirty="0">
                <a:solidFill>
                  <a:srgbClr val="A6EEF8"/>
                </a:solidFill>
              </a:rPr>
              <a:t>16 października 1978 na zwołanym po śmierci Jana Pawła I drugim konklawe w ósmym głosowaniu kard. Karol Wojtyła został wybrany na papieża i przybrał imię Jana Pawła II. Według szacunków, </a:t>
            </a:r>
            <a:r>
              <a:rPr lang="pl-PL" sz="5600" dirty="0" smtClean="0">
                <a:solidFill>
                  <a:srgbClr val="A6EEF8"/>
                </a:solidFill>
              </a:rPr>
              <a:t/>
            </a:r>
            <a:br>
              <a:rPr lang="pl-PL" sz="5600" dirty="0" smtClean="0">
                <a:solidFill>
                  <a:srgbClr val="A6EEF8"/>
                </a:solidFill>
              </a:rPr>
            </a:br>
            <a:r>
              <a:rPr lang="pl-PL" sz="5600" dirty="0" smtClean="0">
                <a:solidFill>
                  <a:srgbClr val="A6EEF8"/>
                </a:solidFill>
              </a:rPr>
              <a:t>jego </a:t>
            </a:r>
            <a:r>
              <a:rPr lang="pl-PL" sz="5600" dirty="0">
                <a:solidFill>
                  <a:srgbClr val="A6EEF8"/>
                </a:solidFill>
              </a:rPr>
              <a:t>kandydaturę poparło 103 kardynałów, na 111 głosujących. </a:t>
            </a:r>
            <a:endParaRPr lang="pl-PL" sz="5600" dirty="0" smtClean="0">
              <a:solidFill>
                <a:srgbClr val="A6EEF8"/>
              </a:solidFill>
            </a:endParaRPr>
          </a:p>
          <a:p>
            <a:pPr algn="just"/>
            <a:r>
              <a:rPr lang="pl-PL" sz="5600" dirty="0" smtClean="0">
                <a:solidFill>
                  <a:srgbClr val="A6EEF8"/>
                </a:solidFill>
              </a:rPr>
              <a:t>Wynik </a:t>
            </a:r>
            <a:r>
              <a:rPr lang="pl-PL" sz="5600" dirty="0">
                <a:solidFill>
                  <a:srgbClr val="A6EEF8"/>
                </a:solidFill>
              </a:rPr>
              <a:t>wyboru ogłoszono o godzinie </a:t>
            </a:r>
            <a:r>
              <a:rPr lang="pl-PL" sz="5600" dirty="0" smtClean="0">
                <a:solidFill>
                  <a:srgbClr val="A6EEF8"/>
                </a:solidFill>
              </a:rPr>
              <a:t>18:44</a:t>
            </a:r>
            <a:r>
              <a:rPr lang="pl-PL" sz="5600" dirty="0">
                <a:solidFill>
                  <a:srgbClr val="A6EEF8"/>
                </a:solidFill>
              </a:rPr>
              <a:t>. Formalna inauguracja pontyfikatu miała miejsce w trakcie mszy św. na placu Św. Piotra 22 października 1978. Jan Paweł II był pierwszym papieżem z Polski, jak również pierwszym po 455 latach (od czasu pontyfikatu Hadriana VI) biskupem Rzymu, niebędącym Włochem. </a:t>
            </a:r>
            <a:endParaRPr lang="pl-PL" sz="5600" dirty="0" smtClean="0">
              <a:solidFill>
                <a:srgbClr val="A6EEF8"/>
              </a:solidFill>
            </a:endParaRPr>
          </a:p>
          <a:p>
            <a:pPr algn="just"/>
            <a:r>
              <a:rPr lang="pl-PL" sz="5600" dirty="0" smtClean="0">
                <a:solidFill>
                  <a:srgbClr val="A6EEF8"/>
                </a:solidFill>
              </a:rPr>
              <a:t>Wielokrotnie </a:t>
            </a:r>
            <a:r>
              <a:rPr lang="pl-PL" sz="5600" dirty="0">
                <a:solidFill>
                  <a:srgbClr val="A6EEF8"/>
                </a:solidFill>
              </a:rPr>
              <a:t>sam przywoływał spełnione proroctwo Juliusza Słowackiego z wiersza „Słowiański papież”.</a:t>
            </a:r>
          </a:p>
          <a:p>
            <a:pPr algn="just"/>
            <a:endParaRPr lang="pl-PL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812942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Tm="177758">
        <p:blinds dir="vert"/>
      </p:transition>
    </mc:Choice>
    <mc:Fallback>
      <p:transition spd="slow" advTm="177758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620688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i="1" dirty="0">
                <a:solidFill>
                  <a:srgbClr val="277D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Lata 1978–1981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692696"/>
            <a:ext cx="8856984" cy="6048672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pl-PL" dirty="0">
                <a:solidFill>
                  <a:srgbClr val="A6EEF8"/>
                </a:solidFill>
              </a:rPr>
              <a:t>Głównym wykładnikiem pontyfikatu Wojtyły, były </a:t>
            </a:r>
            <a:r>
              <a:rPr lang="pl-PL" dirty="0" smtClean="0">
                <a:solidFill>
                  <a:srgbClr val="A6EEF8"/>
                </a:solidFill>
              </a:rPr>
              <a:t>pielgrzymki. </a:t>
            </a:r>
            <a:r>
              <a:rPr lang="pl-PL" dirty="0">
                <a:solidFill>
                  <a:srgbClr val="A6EEF8"/>
                </a:solidFill>
              </a:rPr>
              <a:t>Z tego </a:t>
            </a:r>
            <a:r>
              <a:rPr lang="pl-PL" dirty="0" smtClean="0">
                <a:solidFill>
                  <a:srgbClr val="A6EEF8"/>
                </a:solidFill>
              </a:rPr>
              <a:t/>
            </a:r>
            <a:br>
              <a:rPr lang="pl-PL" dirty="0" smtClean="0">
                <a:solidFill>
                  <a:srgbClr val="A6EEF8"/>
                </a:solidFill>
              </a:rPr>
            </a:br>
            <a:r>
              <a:rPr lang="pl-PL" dirty="0" smtClean="0">
                <a:solidFill>
                  <a:srgbClr val="A6EEF8"/>
                </a:solidFill>
              </a:rPr>
              <a:t>też </a:t>
            </a:r>
            <a:r>
              <a:rPr lang="pl-PL" dirty="0">
                <a:solidFill>
                  <a:srgbClr val="A6EEF8"/>
                </a:solidFill>
              </a:rPr>
              <a:t>powodu został on wkrótce potem nazwany: "papież-pielgrzym</a:t>
            </a:r>
            <a:r>
              <a:rPr lang="pl-PL" dirty="0" smtClean="0">
                <a:solidFill>
                  <a:srgbClr val="A6EEF8"/>
                </a:solidFill>
              </a:rPr>
              <a:t>". </a:t>
            </a:r>
            <a:r>
              <a:rPr lang="pl-PL" dirty="0">
                <a:solidFill>
                  <a:srgbClr val="A6EEF8"/>
                </a:solidFill>
              </a:rPr>
              <a:t>Swoją pierwszą podróż apostolską odbył w styczniu 1979 do Meksyku (gdzie otworzył Konferencję Biskupów Ameryki Łacińskiej) i do kilku państw Ameryki </a:t>
            </a:r>
            <a:r>
              <a:rPr lang="pl-PL" dirty="0" smtClean="0">
                <a:solidFill>
                  <a:srgbClr val="A6EEF8"/>
                </a:solidFill>
              </a:rPr>
              <a:t>Łacińskiej. </a:t>
            </a:r>
          </a:p>
          <a:p>
            <a:pPr algn="just"/>
            <a:r>
              <a:rPr lang="pl-PL" dirty="0" smtClean="0">
                <a:solidFill>
                  <a:srgbClr val="A6EEF8"/>
                </a:solidFill>
              </a:rPr>
              <a:t>Pokreślił </a:t>
            </a:r>
            <a:r>
              <a:rPr lang="pl-PL" dirty="0">
                <a:solidFill>
                  <a:srgbClr val="A6EEF8"/>
                </a:solidFill>
              </a:rPr>
              <a:t>tam również, że politycy, krajów w większości katolickich, przy okazji sprawowania władzy powinni pamiętać o prawach człowieka, wolności religijnej i godności </a:t>
            </a:r>
            <a:r>
              <a:rPr lang="pl-PL" dirty="0" smtClean="0">
                <a:solidFill>
                  <a:srgbClr val="A6EEF8"/>
                </a:solidFill>
              </a:rPr>
              <a:t>ludzkiej. </a:t>
            </a:r>
            <a:r>
              <a:rPr lang="pl-PL" dirty="0">
                <a:solidFill>
                  <a:srgbClr val="A6EEF8"/>
                </a:solidFill>
              </a:rPr>
              <a:t>Po powrocie do Rzymu, w marcu wydał swoją pierwszą encyklikę – </a:t>
            </a:r>
            <a:r>
              <a:rPr lang="pl-PL" dirty="0" err="1">
                <a:solidFill>
                  <a:srgbClr val="A6EEF8"/>
                </a:solidFill>
              </a:rPr>
              <a:t>Redemptor</a:t>
            </a:r>
            <a:r>
              <a:rPr lang="pl-PL" dirty="0">
                <a:solidFill>
                  <a:srgbClr val="A6EEF8"/>
                </a:solidFill>
              </a:rPr>
              <a:t> </a:t>
            </a:r>
            <a:r>
              <a:rPr lang="pl-PL" dirty="0" err="1">
                <a:solidFill>
                  <a:srgbClr val="A6EEF8"/>
                </a:solidFill>
              </a:rPr>
              <a:t>hominis</a:t>
            </a:r>
            <a:r>
              <a:rPr lang="pl-PL" dirty="0">
                <a:solidFill>
                  <a:srgbClr val="A6EEF8"/>
                </a:solidFill>
              </a:rPr>
              <a:t>, w której podkreślił nauki głoszone w krajach odwiedzonych podczas pielgrzymki, a także rozszerzył nauki </a:t>
            </a:r>
            <a:r>
              <a:rPr lang="pl-PL" dirty="0" smtClean="0">
                <a:solidFill>
                  <a:srgbClr val="A6EEF8"/>
                </a:solidFill>
              </a:rPr>
              <a:t/>
            </a:r>
            <a:br>
              <a:rPr lang="pl-PL" dirty="0" smtClean="0">
                <a:solidFill>
                  <a:srgbClr val="A6EEF8"/>
                </a:solidFill>
              </a:rPr>
            </a:br>
            <a:r>
              <a:rPr lang="pl-PL" dirty="0" smtClean="0">
                <a:solidFill>
                  <a:srgbClr val="A6EEF8"/>
                </a:solidFill>
              </a:rPr>
              <a:t>o </a:t>
            </a:r>
            <a:r>
              <a:rPr lang="pl-PL" dirty="0">
                <a:solidFill>
                  <a:srgbClr val="A6EEF8"/>
                </a:solidFill>
              </a:rPr>
              <a:t>sprawiedliwość </a:t>
            </a:r>
            <a:r>
              <a:rPr lang="pl-PL" dirty="0" smtClean="0">
                <a:solidFill>
                  <a:srgbClr val="A6EEF8"/>
                </a:solidFill>
              </a:rPr>
              <a:t>społeczną.</a:t>
            </a:r>
            <a:endParaRPr lang="pl-PL" dirty="0">
              <a:solidFill>
                <a:srgbClr val="A6EEF8"/>
              </a:solidFill>
            </a:endParaRPr>
          </a:p>
          <a:p>
            <a:pPr algn="just"/>
            <a:r>
              <a:rPr lang="pl-PL" dirty="0">
                <a:solidFill>
                  <a:srgbClr val="A6EEF8"/>
                </a:solidFill>
              </a:rPr>
              <a:t>W czerwcu tego samego roku udał się w pierwszą pielgrzymkę do Polski. Głoszone przez niego nauki walnie przyczyniły się do późniejszych transformacji ustrojowych w europejskich państwach bloku </a:t>
            </a:r>
            <a:r>
              <a:rPr lang="pl-PL" dirty="0" smtClean="0">
                <a:solidFill>
                  <a:srgbClr val="A6EEF8"/>
                </a:solidFill>
              </a:rPr>
              <a:t>wschodniego. </a:t>
            </a:r>
            <a:r>
              <a:rPr lang="pl-PL" dirty="0">
                <a:solidFill>
                  <a:srgbClr val="A6EEF8"/>
                </a:solidFill>
              </a:rPr>
              <a:t>Podczas trzeciej pielgrzymki papież udał się do Irlandii i USA, gdzie skrytykował postawy kapitalistyczne i wyzyskiwanie biednych państw przez </a:t>
            </a:r>
            <a:r>
              <a:rPr lang="pl-PL" dirty="0" smtClean="0">
                <a:solidFill>
                  <a:srgbClr val="A6EEF8"/>
                </a:solidFill>
              </a:rPr>
              <a:t>bogate. </a:t>
            </a:r>
            <a:r>
              <a:rPr lang="pl-PL" dirty="0">
                <a:solidFill>
                  <a:srgbClr val="A6EEF8"/>
                </a:solidFill>
              </a:rPr>
              <a:t>Odwiedził wówczas także siedzibę </a:t>
            </a:r>
            <a:r>
              <a:rPr lang="pl-PL" dirty="0" smtClean="0">
                <a:solidFill>
                  <a:srgbClr val="A6EEF8"/>
                </a:solidFill>
              </a:rPr>
              <a:t>ONZ.</a:t>
            </a:r>
            <a:endParaRPr lang="pl-PL" dirty="0">
              <a:solidFill>
                <a:srgbClr val="A6EEF8"/>
              </a:solidFill>
            </a:endParaRPr>
          </a:p>
          <a:p>
            <a:pPr algn="just"/>
            <a:r>
              <a:rPr lang="pl-PL" dirty="0">
                <a:solidFill>
                  <a:srgbClr val="A6EEF8"/>
                </a:solidFill>
              </a:rPr>
              <a:t>W listopadzie odbył swoją ostatnią podróż w 1979 i odwiedził Turcję. Spotkał się wówczas z patriarchą Cerkwi </a:t>
            </a:r>
            <a:r>
              <a:rPr lang="pl-PL" dirty="0" smtClean="0">
                <a:solidFill>
                  <a:srgbClr val="A6EEF8"/>
                </a:solidFill>
              </a:rPr>
              <a:t>prawosławnej. </a:t>
            </a:r>
            <a:r>
              <a:rPr lang="pl-PL" dirty="0">
                <a:solidFill>
                  <a:srgbClr val="A6EEF8"/>
                </a:solidFill>
              </a:rPr>
              <a:t>Uważa się, że był </a:t>
            </a:r>
            <a:r>
              <a:rPr lang="pl-PL" dirty="0" smtClean="0">
                <a:solidFill>
                  <a:srgbClr val="A6EEF8"/>
                </a:solidFill>
              </a:rPr>
              <a:t/>
            </a:r>
            <a:br>
              <a:rPr lang="pl-PL" dirty="0" smtClean="0">
                <a:solidFill>
                  <a:srgbClr val="A6EEF8"/>
                </a:solidFill>
              </a:rPr>
            </a:br>
            <a:r>
              <a:rPr lang="pl-PL" dirty="0" smtClean="0">
                <a:solidFill>
                  <a:srgbClr val="A6EEF8"/>
                </a:solidFill>
              </a:rPr>
              <a:t>to </a:t>
            </a:r>
            <a:r>
              <a:rPr lang="pl-PL" dirty="0">
                <a:solidFill>
                  <a:srgbClr val="A6EEF8"/>
                </a:solidFill>
              </a:rPr>
              <a:t>pierwszy krok w stronę budowania </a:t>
            </a:r>
            <a:r>
              <a:rPr lang="pl-PL" dirty="0" smtClean="0">
                <a:solidFill>
                  <a:srgbClr val="A6EEF8"/>
                </a:solidFill>
              </a:rPr>
              <a:t>ekumenizmu.</a:t>
            </a:r>
            <a:endParaRPr lang="pl-PL" dirty="0">
              <a:solidFill>
                <a:srgbClr val="A6EEF8"/>
              </a:solidFill>
            </a:endParaRPr>
          </a:p>
          <a:p>
            <a:pPr algn="just"/>
            <a:r>
              <a:rPr lang="pl-PL" dirty="0">
                <a:solidFill>
                  <a:srgbClr val="A6EEF8"/>
                </a:solidFill>
              </a:rPr>
              <a:t>Na ten okres przypada także ostre upomnienie Kongregacji Nauki Wiary dla niemieckiego księdza teologa, Hansa </a:t>
            </a:r>
            <a:r>
              <a:rPr lang="pl-PL" dirty="0" err="1">
                <a:solidFill>
                  <a:srgbClr val="A6EEF8"/>
                </a:solidFill>
              </a:rPr>
              <a:t>Künga</a:t>
            </a:r>
            <a:r>
              <a:rPr lang="pl-PL" dirty="0">
                <a:solidFill>
                  <a:srgbClr val="A6EEF8"/>
                </a:solidFill>
              </a:rPr>
              <a:t> (za głoszenie nauk niezgodnych z doktryną Kościoła) oraz wydanie kolejnej papieskiej encykliki – </a:t>
            </a:r>
            <a:r>
              <a:rPr lang="pl-PL" dirty="0" err="1">
                <a:solidFill>
                  <a:srgbClr val="A6EEF8"/>
                </a:solidFill>
              </a:rPr>
              <a:t>Dives</a:t>
            </a:r>
            <a:r>
              <a:rPr lang="pl-PL" dirty="0">
                <a:solidFill>
                  <a:srgbClr val="A6EEF8"/>
                </a:solidFill>
              </a:rPr>
              <a:t> in </a:t>
            </a:r>
            <a:r>
              <a:rPr lang="pl-PL" dirty="0" smtClean="0">
                <a:solidFill>
                  <a:srgbClr val="A6EEF8"/>
                </a:solidFill>
              </a:rPr>
              <a:t>misericordia.</a:t>
            </a:r>
            <a:endParaRPr lang="pl-PL" dirty="0">
              <a:solidFill>
                <a:srgbClr val="A6EEF8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9023038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 advTm="105348">
        <p:checker/>
      </p:transition>
    </mc:Choice>
    <mc:Fallback>
      <p:transition spd="slow" advTm="105348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764704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i="1" dirty="0">
                <a:solidFill>
                  <a:srgbClr val="277D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Zamachy na Jana Pawła II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980728"/>
            <a:ext cx="8928992" cy="5760640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pl-PL" dirty="0">
                <a:solidFill>
                  <a:srgbClr val="A6EEF8"/>
                </a:solidFill>
              </a:rPr>
              <a:t>13 maja 1981 roku, podczas audiencji generalnej na placu Św. Piotra w Rzymie </a:t>
            </a:r>
            <a:r>
              <a:rPr lang="pl-PL" dirty="0" smtClean="0">
                <a:solidFill>
                  <a:srgbClr val="A6EEF8"/>
                </a:solidFill>
              </a:rPr>
              <a:t/>
            </a:r>
            <a:br>
              <a:rPr lang="pl-PL" dirty="0" smtClean="0">
                <a:solidFill>
                  <a:srgbClr val="A6EEF8"/>
                </a:solidFill>
              </a:rPr>
            </a:br>
            <a:r>
              <a:rPr lang="pl-PL" dirty="0" smtClean="0">
                <a:solidFill>
                  <a:srgbClr val="A6EEF8"/>
                </a:solidFill>
              </a:rPr>
              <a:t>o </a:t>
            </a:r>
            <a:r>
              <a:rPr lang="pl-PL" dirty="0">
                <a:solidFill>
                  <a:srgbClr val="A6EEF8"/>
                </a:solidFill>
              </a:rPr>
              <a:t>godzinie 17:19, Jan Paweł II został postrzelony przez tureckiego zamachowca </a:t>
            </a:r>
            <a:r>
              <a:rPr lang="pl-PL" dirty="0" err="1">
                <a:solidFill>
                  <a:srgbClr val="A6EEF8"/>
                </a:solidFill>
              </a:rPr>
              <a:t>Mehmeta</a:t>
            </a:r>
            <a:r>
              <a:rPr lang="pl-PL" dirty="0">
                <a:solidFill>
                  <a:srgbClr val="A6EEF8"/>
                </a:solidFill>
              </a:rPr>
              <a:t> Alego </a:t>
            </a:r>
            <a:r>
              <a:rPr lang="pl-PL" dirty="0" smtClean="0">
                <a:solidFill>
                  <a:srgbClr val="A6EEF8"/>
                </a:solidFill>
              </a:rPr>
              <a:t>Agcę. </a:t>
            </a:r>
          </a:p>
          <a:p>
            <a:pPr algn="just"/>
            <a:r>
              <a:rPr lang="pl-PL" dirty="0" smtClean="0">
                <a:solidFill>
                  <a:srgbClr val="A6EEF8"/>
                </a:solidFill>
              </a:rPr>
              <a:t>Jak </a:t>
            </a:r>
            <a:r>
              <a:rPr lang="pl-PL" dirty="0">
                <a:solidFill>
                  <a:srgbClr val="A6EEF8"/>
                </a:solidFill>
              </a:rPr>
              <a:t>ustalili śledczy, chwilę wcześniej Ali </a:t>
            </a:r>
            <a:r>
              <a:rPr lang="pl-PL" dirty="0" err="1">
                <a:solidFill>
                  <a:srgbClr val="A6EEF8"/>
                </a:solidFill>
              </a:rPr>
              <a:t>Ağca</a:t>
            </a:r>
            <a:r>
              <a:rPr lang="pl-PL" dirty="0">
                <a:solidFill>
                  <a:srgbClr val="A6EEF8"/>
                </a:solidFill>
              </a:rPr>
              <a:t> mierzył w jego głowę, jednak Jan Paweł II schylił się wtedy do małej dziewczynki (Sara </a:t>
            </a:r>
            <a:r>
              <a:rPr lang="pl-PL" dirty="0" err="1">
                <a:solidFill>
                  <a:srgbClr val="A6EEF8"/>
                </a:solidFill>
              </a:rPr>
              <a:t>Bartoli</a:t>
            </a:r>
            <a:r>
              <a:rPr lang="pl-PL" dirty="0">
                <a:solidFill>
                  <a:srgbClr val="A6EEF8"/>
                </a:solidFill>
              </a:rPr>
              <a:t>) i wziął ją na ręce. </a:t>
            </a:r>
            <a:endParaRPr lang="pl-PL" dirty="0" smtClean="0">
              <a:solidFill>
                <a:srgbClr val="A6EEF8"/>
              </a:solidFill>
            </a:endParaRPr>
          </a:p>
          <a:p>
            <a:pPr algn="just"/>
            <a:r>
              <a:rPr lang="pl-PL" dirty="0" smtClean="0">
                <a:solidFill>
                  <a:srgbClr val="A6EEF8"/>
                </a:solidFill>
              </a:rPr>
              <a:t>Zamachowiec </a:t>
            </a:r>
            <a:r>
              <a:rPr lang="pl-PL" dirty="0">
                <a:solidFill>
                  <a:srgbClr val="A6EEF8"/>
                </a:solidFill>
              </a:rPr>
              <a:t>opóźnił oddanie strzału prawdopodobnie dlatego, że dziewczynka którą papież trzymał na rękach, lekko przysłoniła go, co uniemożliwiło zamachowcowi dokładne wycelowanie. </a:t>
            </a:r>
            <a:endParaRPr lang="pl-PL" dirty="0" smtClean="0">
              <a:solidFill>
                <a:srgbClr val="A6EEF8"/>
              </a:solidFill>
            </a:endParaRPr>
          </a:p>
          <a:p>
            <a:pPr algn="just"/>
            <a:r>
              <a:rPr lang="pl-PL" dirty="0" smtClean="0">
                <a:solidFill>
                  <a:srgbClr val="A6EEF8"/>
                </a:solidFill>
              </a:rPr>
              <a:t>Ranny </a:t>
            </a:r>
            <a:r>
              <a:rPr lang="pl-PL" dirty="0">
                <a:solidFill>
                  <a:srgbClr val="A6EEF8"/>
                </a:solidFill>
              </a:rPr>
              <a:t>papież osunął się w ramiona stojącego za nim sekretarza, Stanisława Dziwisza. </a:t>
            </a:r>
            <a:endParaRPr lang="pl-PL" dirty="0" smtClean="0">
              <a:solidFill>
                <a:srgbClr val="A6EEF8"/>
              </a:solidFill>
            </a:endParaRPr>
          </a:p>
          <a:p>
            <a:pPr algn="just"/>
            <a:r>
              <a:rPr lang="pl-PL" dirty="0" smtClean="0">
                <a:solidFill>
                  <a:srgbClr val="A6EEF8"/>
                </a:solidFill>
              </a:rPr>
              <a:t>Ochrona </a:t>
            </a:r>
            <a:r>
              <a:rPr lang="pl-PL" dirty="0">
                <a:solidFill>
                  <a:srgbClr val="A6EEF8"/>
                </a:solidFill>
              </a:rPr>
              <a:t>przewiozła Jana Pawła II do polikliniki </a:t>
            </a:r>
            <a:r>
              <a:rPr lang="pl-PL" dirty="0" err="1">
                <a:solidFill>
                  <a:srgbClr val="A6EEF8"/>
                </a:solidFill>
              </a:rPr>
              <a:t>Gemelli</a:t>
            </a:r>
            <a:r>
              <a:rPr lang="pl-PL" dirty="0">
                <a:solidFill>
                  <a:srgbClr val="A6EEF8"/>
                </a:solidFill>
              </a:rPr>
              <a:t>, gdzie poddano papieża sześciogodzinnej operacji. </a:t>
            </a:r>
            <a:endParaRPr lang="pl-PL" dirty="0" smtClean="0">
              <a:solidFill>
                <a:srgbClr val="A6EEF8"/>
              </a:solidFill>
            </a:endParaRPr>
          </a:p>
          <a:p>
            <a:pPr algn="just"/>
            <a:r>
              <a:rPr lang="pl-PL" dirty="0" smtClean="0">
                <a:solidFill>
                  <a:srgbClr val="A6EEF8"/>
                </a:solidFill>
              </a:rPr>
              <a:t>Papież </a:t>
            </a:r>
            <a:r>
              <a:rPr lang="pl-PL" dirty="0">
                <a:solidFill>
                  <a:srgbClr val="A6EEF8"/>
                </a:solidFill>
              </a:rPr>
              <a:t>wierzył, że swoje ocalenie nie zawdzięczał tylko szczęściu – wyraził </a:t>
            </a:r>
            <a:r>
              <a:rPr lang="pl-PL" dirty="0" smtClean="0">
                <a:solidFill>
                  <a:srgbClr val="A6EEF8"/>
                </a:solidFill>
              </a:rPr>
              <a:t/>
            </a:r>
            <a:br>
              <a:rPr lang="pl-PL" dirty="0" smtClean="0">
                <a:solidFill>
                  <a:srgbClr val="A6EEF8"/>
                </a:solidFill>
              </a:rPr>
            </a:br>
            <a:r>
              <a:rPr lang="pl-PL" dirty="0" smtClean="0">
                <a:solidFill>
                  <a:srgbClr val="A6EEF8"/>
                </a:solidFill>
              </a:rPr>
              <a:t>to </a:t>
            </a:r>
            <a:r>
              <a:rPr lang="pl-PL" dirty="0">
                <a:solidFill>
                  <a:srgbClr val="A6EEF8"/>
                </a:solidFill>
              </a:rPr>
              <a:t>słowami: "Jedna ręka strzelała, a inna kierowała kulę</a:t>
            </a:r>
            <a:r>
              <a:rPr lang="pl-PL" dirty="0" smtClean="0">
                <a:solidFill>
                  <a:srgbClr val="A6EEF8"/>
                </a:solidFill>
              </a:rPr>
              <a:t>.". </a:t>
            </a:r>
          </a:p>
          <a:p>
            <a:pPr algn="just"/>
            <a:r>
              <a:rPr lang="pl-PL" dirty="0" smtClean="0">
                <a:solidFill>
                  <a:srgbClr val="A6EEF8"/>
                </a:solidFill>
              </a:rPr>
              <a:t>Zamach </a:t>
            </a:r>
            <a:r>
              <a:rPr lang="pl-PL" dirty="0">
                <a:solidFill>
                  <a:srgbClr val="A6EEF8"/>
                </a:solidFill>
              </a:rPr>
              <a:t>miał miejsce 13 maja, podobnie jak pierwsze objawienie Matki Boskiej </a:t>
            </a:r>
            <a:r>
              <a:rPr lang="pl-PL" dirty="0" smtClean="0">
                <a:solidFill>
                  <a:srgbClr val="A6EEF8"/>
                </a:solidFill>
              </a:rPr>
              <a:t/>
            </a:r>
            <a:br>
              <a:rPr lang="pl-PL" dirty="0" smtClean="0">
                <a:solidFill>
                  <a:srgbClr val="A6EEF8"/>
                </a:solidFill>
              </a:rPr>
            </a:br>
            <a:r>
              <a:rPr lang="pl-PL" dirty="0" smtClean="0">
                <a:solidFill>
                  <a:srgbClr val="A6EEF8"/>
                </a:solidFill>
              </a:rPr>
              <a:t>w </a:t>
            </a:r>
            <a:r>
              <a:rPr lang="pl-PL" dirty="0" err="1">
                <a:solidFill>
                  <a:srgbClr val="A6EEF8"/>
                </a:solidFill>
              </a:rPr>
              <a:t>Fátimie</a:t>
            </a:r>
            <a:r>
              <a:rPr lang="pl-PL" dirty="0">
                <a:solidFill>
                  <a:srgbClr val="A6EEF8"/>
                </a:solidFill>
              </a:rPr>
              <a:t> w roku </a:t>
            </a:r>
            <a:r>
              <a:rPr lang="pl-PL" dirty="0" smtClean="0">
                <a:solidFill>
                  <a:srgbClr val="A6EEF8"/>
                </a:solidFill>
              </a:rPr>
              <a:t>1917. </a:t>
            </a:r>
          </a:p>
          <a:p>
            <a:pPr algn="just"/>
            <a:r>
              <a:rPr lang="pl-PL" dirty="0" smtClean="0">
                <a:solidFill>
                  <a:srgbClr val="A6EEF8"/>
                </a:solidFill>
              </a:rPr>
              <a:t>Jan </a:t>
            </a:r>
            <a:r>
              <a:rPr lang="pl-PL" dirty="0">
                <a:solidFill>
                  <a:srgbClr val="A6EEF8"/>
                </a:solidFill>
              </a:rPr>
              <a:t>Paweł II spędził na rehabilitacji w szpitalu 22 dni. </a:t>
            </a:r>
            <a:endParaRPr lang="pl-PL" dirty="0" smtClean="0">
              <a:solidFill>
                <a:srgbClr val="A6EEF8"/>
              </a:solidFill>
            </a:endParaRPr>
          </a:p>
          <a:p>
            <a:pPr algn="just"/>
            <a:r>
              <a:rPr lang="pl-PL" dirty="0" smtClean="0">
                <a:solidFill>
                  <a:srgbClr val="A6EEF8"/>
                </a:solidFill>
              </a:rPr>
              <a:t>Potem </a:t>
            </a:r>
            <a:r>
              <a:rPr lang="pl-PL" dirty="0">
                <a:solidFill>
                  <a:srgbClr val="A6EEF8"/>
                </a:solidFill>
              </a:rPr>
              <a:t>wielokrotnie cierpiał z powodu różnorodnych dolegliwości, będących następstwem postrzału, lecz nigdy nie ukrywał swoich niedomagań przed wiernymi, ukazując wszystkim oblicze zwykłego człowieka, poddanego cierpieniu</a:t>
            </a:r>
            <a:r>
              <a:rPr lang="pl-PL" dirty="0" smtClean="0">
                <a:solidFill>
                  <a:srgbClr val="A6EEF8"/>
                </a:solidFill>
              </a:rPr>
              <a:t>.</a:t>
            </a:r>
            <a:endParaRPr lang="pl-PL" dirty="0">
              <a:solidFill>
                <a:srgbClr val="A6EEF8"/>
              </a:solidFill>
            </a:endParaRPr>
          </a:p>
          <a:p>
            <a:pPr algn="just"/>
            <a:r>
              <a:rPr lang="pl-PL" dirty="0">
                <a:solidFill>
                  <a:srgbClr val="A6EEF8"/>
                </a:solidFill>
              </a:rPr>
              <a:t>Dokładnie rok później papież udał się do Fatimy, by podziękować Niepokalanemu Sercu Maryi za uratowanie go od </a:t>
            </a:r>
            <a:r>
              <a:rPr lang="pl-PL" dirty="0" smtClean="0">
                <a:solidFill>
                  <a:srgbClr val="A6EEF8"/>
                </a:solidFill>
              </a:rPr>
              <a:t>śmierci. </a:t>
            </a:r>
          </a:p>
          <a:p>
            <a:pPr algn="just"/>
            <a:r>
              <a:rPr lang="pl-PL" dirty="0" smtClean="0">
                <a:solidFill>
                  <a:srgbClr val="A6EEF8"/>
                </a:solidFill>
              </a:rPr>
              <a:t>Został </a:t>
            </a:r>
            <a:r>
              <a:rPr lang="pl-PL" dirty="0">
                <a:solidFill>
                  <a:srgbClr val="A6EEF8"/>
                </a:solidFill>
              </a:rPr>
              <a:t>wówczas zaatakowany bagnetem przez Juana </a:t>
            </a:r>
            <a:r>
              <a:rPr lang="pl-PL" dirty="0" err="1">
                <a:solidFill>
                  <a:srgbClr val="A6EEF8"/>
                </a:solidFill>
              </a:rPr>
              <a:t>Maríę</a:t>
            </a:r>
            <a:r>
              <a:rPr lang="pl-PL" dirty="0">
                <a:solidFill>
                  <a:srgbClr val="A6EEF8"/>
                </a:solidFill>
              </a:rPr>
              <a:t> </a:t>
            </a:r>
            <a:r>
              <a:rPr lang="pl-PL" dirty="0" err="1">
                <a:solidFill>
                  <a:srgbClr val="A6EEF8"/>
                </a:solidFill>
              </a:rPr>
              <a:t>Fernándeza</a:t>
            </a:r>
            <a:r>
              <a:rPr lang="pl-PL" dirty="0">
                <a:solidFill>
                  <a:srgbClr val="A6EEF8"/>
                </a:solidFill>
              </a:rPr>
              <a:t> y </a:t>
            </a:r>
            <a:r>
              <a:rPr lang="pl-PL" dirty="0" err="1">
                <a:solidFill>
                  <a:srgbClr val="A6EEF8"/>
                </a:solidFill>
              </a:rPr>
              <a:t>Krohn</a:t>
            </a:r>
            <a:r>
              <a:rPr lang="pl-PL" dirty="0">
                <a:solidFill>
                  <a:srgbClr val="A6EEF8"/>
                </a:solidFill>
              </a:rPr>
              <a:t>, </a:t>
            </a:r>
            <a:r>
              <a:rPr lang="pl-PL" dirty="0" smtClean="0">
                <a:solidFill>
                  <a:srgbClr val="A6EEF8"/>
                </a:solidFill>
              </a:rPr>
              <a:t/>
            </a:r>
            <a:br>
              <a:rPr lang="pl-PL" dirty="0" smtClean="0">
                <a:solidFill>
                  <a:srgbClr val="A6EEF8"/>
                </a:solidFill>
              </a:rPr>
            </a:br>
            <a:r>
              <a:rPr lang="pl-PL" dirty="0" smtClean="0">
                <a:solidFill>
                  <a:srgbClr val="A6EEF8"/>
                </a:solidFill>
              </a:rPr>
              <a:t>lecz </a:t>
            </a:r>
            <a:r>
              <a:rPr lang="pl-PL" dirty="0">
                <a:solidFill>
                  <a:srgbClr val="A6EEF8"/>
                </a:solidFill>
              </a:rPr>
              <a:t>nie odniósł poważnych </a:t>
            </a:r>
            <a:r>
              <a:rPr lang="pl-PL" dirty="0" smtClean="0">
                <a:solidFill>
                  <a:srgbClr val="A6EEF8"/>
                </a:solidFill>
              </a:rPr>
              <a:t>obrażeń.</a:t>
            </a:r>
            <a:endParaRPr lang="pl-PL" dirty="0">
              <a:solidFill>
                <a:srgbClr val="A6EEF8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42421493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 advTm="114556">
        <p14:honeycomb/>
      </p:transition>
    </mc:Choice>
    <mc:Fallback>
      <p:transition spd="slow" advTm="11455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2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5.3|19.8|19.2|27.6|29.7|14.5|24.8|1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32.7|27.8|18.5|24.5|12.2|25.6|23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7|2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1|1.2|2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2|1.9|2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9|0.7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2.4|29|28.4|20|24|10.1|31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2|0.8|1.3|1.4|1.4|1.5|1.7|1.6|1.6|1.5|1.6|1.8|1.7|79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4.7|28.9|20|26.5|29.4|17.5|11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4.5|16.3|14.6|21.7|19.1|16.7|15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8|39.9|30|14.5|8.1|11|25.7|18.5|17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7.4|29.4|24.6|12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3.4|12.9|11.7|5.2|9.5|7.9|7.7|6.7|14.5|10.3"/>
</p:tagLst>
</file>

<file path=ppt/theme/theme1.xml><?xml version="1.0" encoding="utf-8"?>
<a:theme xmlns:a="http://schemas.openxmlformats.org/drawingml/2006/main" name="Techniczny">
  <a:themeElements>
    <a:clrScheme name="Techniczny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zny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zn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565</TotalTime>
  <Words>1172</Words>
  <Application>Microsoft Office PowerPoint</Application>
  <PresentationFormat>Pokaz na ekranie (4:3)</PresentationFormat>
  <Paragraphs>199</Paragraphs>
  <Slides>23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4" baseType="lpstr">
      <vt:lpstr>Techniczny</vt:lpstr>
      <vt:lpstr>,,JAN PAWEŁ II-ORĘDOWNIK RODZIN”</vt:lpstr>
      <vt:lpstr>Slajd 2</vt:lpstr>
      <vt:lpstr>Dzieciństwo i młodość</vt:lpstr>
      <vt:lpstr>Studia i dojrzewanie duchowe</vt:lpstr>
      <vt:lpstr>Kapłaństwo, praca naukowa i twórcza</vt:lpstr>
      <vt:lpstr>Biskup, kardynał</vt:lpstr>
      <vt:lpstr>Biskup, kardynał</vt:lpstr>
      <vt:lpstr>Lata 1978–1981</vt:lpstr>
      <vt:lpstr>Zamachy na Jana Pawła II</vt:lpstr>
      <vt:lpstr>Lata 1981–1989</vt:lpstr>
      <vt:lpstr>Jesień Ludów w Europie Wschodniej</vt:lpstr>
      <vt:lpstr>Lata 1989–2000</vt:lpstr>
      <vt:lpstr>Jubileusz Roku 2000</vt:lpstr>
      <vt:lpstr>Lata 2000–2005</vt:lpstr>
      <vt:lpstr>Pielgrzymki</vt:lpstr>
      <vt:lpstr>Choroba i śmierć</vt:lpstr>
      <vt:lpstr>Pogrzeb</vt:lpstr>
      <vt:lpstr>Slajd 18</vt:lpstr>
      <vt:lpstr>Slajd 19</vt:lpstr>
      <vt:lpstr>Slajd 20</vt:lpstr>
      <vt:lpstr>Slajd 21</vt:lpstr>
      <vt:lpstr>Slajd 22</vt:lpstr>
      <vt:lpstr>Slajd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,,JAN PAWEŁ II-ORĘDOWNIK RODZIN”</dc:title>
  <dc:creator>Andzia</dc:creator>
  <cp:lastModifiedBy>admin</cp:lastModifiedBy>
  <cp:revision>31</cp:revision>
  <dcterms:created xsi:type="dcterms:W3CDTF">2014-02-10T16:01:49Z</dcterms:created>
  <dcterms:modified xsi:type="dcterms:W3CDTF">2014-02-14T22:26:19Z</dcterms:modified>
</cp:coreProperties>
</file>