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  <p:sldId id="266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C49CF-17CD-47D5-AE4E-9DD543A8DFB2}" type="datetimeFigureOut">
              <a:rPr lang="pl-PL" smtClean="0"/>
              <a:pPr/>
              <a:t>2014-02-14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5AF77F-6493-4552-9A91-7481D99448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29642" cy="2872468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357686" y="1433732"/>
            <a:ext cx="4405314" cy="4495598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JAN PAWEŁ II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6" name="Obraz 5" descr="PAPP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28604"/>
            <a:ext cx="3764754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jan-pawel-ii-i-dziec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500042"/>
            <a:ext cx="6000792" cy="6000792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Papież był bardzo niezadowolony z tego, że obwozi </a:t>
            </a:r>
            <a:r>
              <a:rPr lang="pl-PL" dirty="0" smtClean="0"/>
              <a:t>się </a:t>
            </a:r>
            <a:r>
              <a:rPr lang="pl-PL" dirty="0" smtClean="0"/>
              <a:t>go w szklanej klatce (samochodzie zwanym </a:t>
            </a:r>
            <a:r>
              <a:rPr lang="pl-PL" dirty="0" err="1" smtClean="0"/>
              <a:t>papamobile</a:t>
            </a:r>
            <a:r>
              <a:rPr lang="pl-PL" dirty="0" smtClean="0"/>
              <a:t>). </a:t>
            </a:r>
          </a:p>
          <a:p>
            <a:pPr algn="just">
              <a:buNone/>
            </a:pPr>
            <a:r>
              <a:rPr lang="pl-PL" dirty="0" smtClean="0"/>
              <a:t>   Pomysłu </a:t>
            </a:r>
            <a:r>
              <a:rPr lang="pl-PL" dirty="0" smtClean="0"/>
              <a:t>tego broniła pewna Polka, mając możliwość </a:t>
            </a:r>
            <a:r>
              <a:rPr lang="pl-PL" dirty="0" smtClean="0"/>
              <a:t>rozmowy </a:t>
            </a:r>
            <a:r>
              <a:rPr lang="pl-PL" dirty="0" smtClean="0"/>
              <a:t>z Janem Pawłem II w Krakowie. </a:t>
            </a:r>
          </a:p>
          <a:p>
            <a:pPr algn="just">
              <a:buNone/>
            </a:pPr>
            <a:r>
              <a:rPr lang="pl-PL" dirty="0" smtClean="0"/>
              <a:t>   - </a:t>
            </a:r>
            <a:r>
              <a:rPr lang="pl-PL" dirty="0" smtClean="0"/>
              <a:t>Ta klatka zmniejsza jednak ryzyko - tłumaczyła - </a:t>
            </a:r>
          </a:p>
          <a:p>
            <a:pPr algn="just">
              <a:buNone/>
            </a:pPr>
            <a:r>
              <a:rPr lang="pl-PL" dirty="0" smtClean="0"/>
              <a:t>   Nic </a:t>
            </a:r>
            <a:r>
              <a:rPr lang="pl-PL" dirty="0" smtClean="0"/>
              <a:t>nie poradzimy, że się lękamy o Waszą </a:t>
            </a:r>
            <a:r>
              <a:rPr lang="pl-PL" dirty="0" smtClean="0"/>
              <a:t>Świątobliwość</a:t>
            </a:r>
            <a:r>
              <a:rPr lang="pl-PL" dirty="0" smtClean="0"/>
              <a:t>... </a:t>
            </a:r>
          </a:p>
          <a:p>
            <a:pPr algn="just">
              <a:buNone/>
            </a:pPr>
            <a:r>
              <a:rPr lang="pl-PL" dirty="0" smtClean="0"/>
              <a:t>   - </a:t>
            </a:r>
            <a:r>
              <a:rPr lang="pl-PL" dirty="0" smtClean="0"/>
              <a:t>Ja też - uśmiechnął się Papież - niepokoję się o </a:t>
            </a:r>
            <a:r>
              <a:rPr lang="pl-PL" dirty="0" smtClean="0"/>
              <a:t>swoją </a:t>
            </a:r>
            <a:r>
              <a:rPr lang="pl-PL" dirty="0" smtClean="0"/>
              <a:t>świątobliwość.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F0"/>
                </a:solidFill>
              </a:rPr>
              <a:t>ANEGDOTY </a:t>
            </a:r>
            <a:r>
              <a:rPr lang="pl-PL" b="1" dirty="0" smtClean="0"/>
              <a:t>:</a:t>
            </a:r>
            <a:endParaRPr lang="pl-PL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apież JP II i Dziec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857232"/>
            <a:ext cx="6929486" cy="4707081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00B0F0"/>
                </a:solidFill>
              </a:rPr>
              <a:t>Wszyscy sobie </a:t>
            </a:r>
            <a:r>
              <a:rPr lang="pl-PL" dirty="0" smtClean="0">
                <a:solidFill>
                  <a:srgbClr val="00B0F0"/>
                </a:solidFill>
              </a:rPr>
              <a:t>poszli</a:t>
            </a:r>
            <a:br>
              <a:rPr lang="pl-PL" dirty="0" smtClean="0">
                <a:solidFill>
                  <a:srgbClr val="00B0F0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Któregoś </a:t>
            </a:r>
            <a:r>
              <a:rPr lang="pl-PL" dirty="0" smtClean="0">
                <a:solidFill>
                  <a:schemeClr val="bg1"/>
                </a:solidFill>
              </a:rPr>
              <a:t>wieczoru, podczas szpitalnej </a:t>
            </a:r>
            <a:r>
              <a:rPr lang="pl-PL" dirty="0" smtClean="0">
                <a:solidFill>
                  <a:schemeClr val="bg1"/>
                </a:solidFill>
              </a:rPr>
              <a:t>rekonwalescencji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 smtClean="0">
                <a:solidFill>
                  <a:schemeClr val="bg1"/>
                </a:solidFill>
              </a:rPr>
              <a:t>klinice </a:t>
            </a:r>
            <a:r>
              <a:rPr lang="pl-PL" dirty="0" err="1" smtClean="0">
                <a:solidFill>
                  <a:schemeClr val="bg1"/>
                </a:solidFill>
              </a:rPr>
              <a:t>Gemelli</a:t>
            </a:r>
            <a:r>
              <a:rPr lang="pl-PL" dirty="0" smtClean="0">
                <a:solidFill>
                  <a:schemeClr val="bg1"/>
                </a:solidFill>
              </a:rPr>
              <a:t> po zamachu na Placu świętego </a:t>
            </a:r>
            <a:r>
              <a:rPr lang="pl-PL" dirty="0" smtClean="0">
                <a:solidFill>
                  <a:schemeClr val="bg1"/>
                </a:solidFill>
              </a:rPr>
              <a:t>Piotra</a:t>
            </a:r>
            <a:r>
              <a:rPr lang="pl-PL" dirty="0" smtClean="0">
                <a:solidFill>
                  <a:schemeClr val="bg1"/>
                </a:solidFill>
              </a:rPr>
              <a:t>, Papież </a:t>
            </a:r>
            <a:r>
              <a:rPr lang="pl-PL" dirty="0" smtClean="0">
                <a:solidFill>
                  <a:schemeClr val="bg1"/>
                </a:solidFill>
              </a:rPr>
              <a:t>wyszedł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ze </a:t>
            </a:r>
            <a:r>
              <a:rPr lang="pl-PL" dirty="0" smtClean="0">
                <a:solidFill>
                  <a:schemeClr val="bg1"/>
                </a:solidFill>
              </a:rPr>
              <a:t>swojego pokoju na opustoszały korytarz. </a:t>
            </a:r>
            <a:r>
              <a:rPr lang="pl-PL" dirty="0" smtClean="0">
                <a:solidFill>
                  <a:schemeClr val="bg1"/>
                </a:solidFill>
              </a:rPr>
              <a:t>Rozejrzał się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 </a:t>
            </a:r>
            <a:r>
              <a:rPr lang="pl-PL" dirty="0" smtClean="0">
                <a:solidFill>
                  <a:schemeClr val="bg1"/>
                </a:solidFill>
              </a:rPr>
              <a:t>powiedział: 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- </a:t>
            </a:r>
            <a:r>
              <a:rPr lang="pl-PL" dirty="0" smtClean="0">
                <a:solidFill>
                  <a:schemeClr val="bg1"/>
                </a:solidFill>
              </a:rPr>
              <a:t>Ładne </a:t>
            </a:r>
            <a:r>
              <a:rPr lang="pl-PL" dirty="0" smtClean="0">
                <a:solidFill>
                  <a:schemeClr val="bg1"/>
                </a:solidFill>
              </a:rPr>
              <a:t>rzeczy, wszyscy </a:t>
            </a:r>
            <a:r>
              <a:rPr lang="pl-PL" dirty="0" smtClean="0">
                <a:solidFill>
                  <a:schemeClr val="bg1"/>
                </a:solidFill>
              </a:rPr>
              <a:t>sobie </a:t>
            </a:r>
            <a:r>
              <a:rPr lang="pl-PL" dirty="0" smtClean="0">
                <a:solidFill>
                  <a:schemeClr val="bg1"/>
                </a:solidFill>
              </a:rPr>
              <a:t>poszli, a </a:t>
            </a:r>
            <a:r>
              <a:rPr lang="pl-PL" dirty="0" smtClean="0">
                <a:solidFill>
                  <a:schemeClr val="bg1"/>
                </a:solidFill>
              </a:rPr>
              <a:t>mnie </a:t>
            </a:r>
            <a:r>
              <a:rPr lang="pl-PL" dirty="0" smtClean="0">
                <a:solidFill>
                  <a:schemeClr val="bg1"/>
                </a:solidFill>
              </a:rPr>
              <a:t>zostawili</a:t>
            </a:r>
            <a:r>
              <a:rPr lang="pl-PL" dirty="0" smtClean="0">
                <a:solidFill>
                  <a:schemeClr val="bg1"/>
                </a:solidFill>
              </a:rPr>
              <a:t>!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rgbClr val="00B0F0"/>
                </a:solidFill>
              </a:rPr>
              <a:t>Jeździć po </a:t>
            </a:r>
            <a:r>
              <a:rPr lang="pl-PL" dirty="0" err="1" smtClean="0">
                <a:solidFill>
                  <a:srgbClr val="00B0F0"/>
                </a:solidFill>
              </a:rPr>
              <a:t>kardynalsku</a:t>
            </a:r>
            <a:endParaRPr lang="pl-PL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	Pewnego </a:t>
            </a:r>
            <a:r>
              <a:rPr lang="pl-PL" dirty="0" smtClean="0">
                <a:solidFill>
                  <a:schemeClr val="bg1"/>
                </a:solidFill>
              </a:rPr>
              <a:t>razu zapytano Karola Wojtyłę, czy uchodzi, 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aby </a:t>
            </a:r>
            <a:r>
              <a:rPr lang="pl-PL" dirty="0" smtClean="0">
                <a:solidFill>
                  <a:schemeClr val="bg1"/>
                </a:solidFill>
              </a:rPr>
              <a:t>kardynał jeździł na nartach. Wojtyła </a:t>
            </a:r>
            <a:r>
              <a:rPr lang="pl-PL" dirty="0" smtClean="0">
                <a:solidFill>
                  <a:schemeClr val="bg1"/>
                </a:solidFill>
              </a:rPr>
              <a:t>uśmiechnął się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i </a:t>
            </a:r>
            <a:r>
              <a:rPr lang="pl-PL" dirty="0" smtClean="0">
                <a:solidFill>
                  <a:schemeClr val="bg1"/>
                </a:solidFill>
              </a:rPr>
              <a:t>odparł: 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   - </a:t>
            </a:r>
            <a:r>
              <a:rPr lang="pl-PL" dirty="0" smtClean="0">
                <a:solidFill>
                  <a:schemeClr val="bg1"/>
                </a:solidFill>
              </a:rPr>
              <a:t>Co nie uchodzi kardynałowi, to źle jeździć na </a:t>
            </a:r>
            <a:r>
              <a:rPr lang="pl-PL" dirty="0" smtClean="0">
                <a:solidFill>
                  <a:schemeClr val="bg1"/>
                </a:solidFill>
              </a:rPr>
              <a:t>nartach.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500042"/>
            <a:ext cx="6762764" cy="5667195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00100" y="2643182"/>
            <a:ext cx="6715172" cy="3071834"/>
          </a:xfrm>
        </p:spPr>
        <p:txBody>
          <a:bodyPr/>
          <a:lstStyle/>
          <a:p>
            <a:r>
              <a:rPr lang="pl-PL" i="1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pl-PL" i="1" dirty="0" smtClean="0">
                <a:solidFill>
                  <a:srgbClr val="002060"/>
                </a:solidFill>
              </a:rPr>
              <a:t>Troszcząc się o każde dziecko przychodzące na świat i otaczając je czułą i rzetelną opieką, Kościół wypełnia swoje podstawowe posłannictwo"</a:t>
            </a:r>
            <a:r>
              <a:rPr lang="pl-PL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pl-PL" dirty="0" smtClean="0">
                <a:solidFill>
                  <a:srgbClr val="002060"/>
                </a:solidFill>
              </a:rPr>
              <a:t>                                        Watykan</a:t>
            </a:r>
            <a:r>
              <a:rPr lang="pl-PL" dirty="0" smtClean="0">
                <a:solidFill>
                  <a:srgbClr val="002060"/>
                </a:solidFill>
              </a:rPr>
              <a:t>, 25 XII 1979r.</a:t>
            </a:r>
          </a:p>
          <a:p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C000"/>
                </a:solidFill>
              </a:rPr>
              <a:t>ZŁOTE MYŚLI</a:t>
            </a:r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i="1" dirty="0" smtClean="0">
                <a:solidFill>
                  <a:srgbClr val="FFFF00"/>
                </a:solidFill>
              </a:rPr>
              <a:t>"Troska o dziecko, jeszcze przed jego narodzeniem, </a:t>
            </a:r>
            <a:r>
              <a:rPr lang="pl-PL" i="1" dirty="0" smtClean="0">
                <a:solidFill>
                  <a:srgbClr val="FFFF00"/>
                </a:solidFill>
              </a:rPr>
              <a:t/>
            </a:r>
            <a:br>
              <a:rPr lang="pl-PL" i="1" dirty="0" smtClean="0">
                <a:solidFill>
                  <a:srgbClr val="FFFF00"/>
                </a:solidFill>
              </a:rPr>
            </a:br>
            <a:r>
              <a:rPr lang="pl-PL" i="1" dirty="0" smtClean="0">
                <a:solidFill>
                  <a:srgbClr val="FFFF00"/>
                </a:solidFill>
              </a:rPr>
              <a:t>od </a:t>
            </a:r>
            <a:r>
              <a:rPr lang="pl-PL" i="1" dirty="0" smtClean="0">
                <a:solidFill>
                  <a:srgbClr val="FFFF00"/>
                </a:solidFill>
              </a:rPr>
              <a:t>pierwszej chwili poczęcia, a potem w latach dziecięcych i młodzieńczych, jest pierwszym i podstawowym sprawdzianem stosunku człowieka </a:t>
            </a:r>
            <a:r>
              <a:rPr lang="pl-PL" i="1" dirty="0" smtClean="0">
                <a:solidFill>
                  <a:srgbClr val="FFFF00"/>
                </a:solidFill>
              </a:rPr>
              <a:t/>
            </a:r>
            <a:br>
              <a:rPr lang="pl-PL" i="1" dirty="0" smtClean="0">
                <a:solidFill>
                  <a:srgbClr val="FFFF00"/>
                </a:solidFill>
              </a:rPr>
            </a:br>
            <a:r>
              <a:rPr lang="pl-PL" i="1" dirty="0" smtClean="0">
                <a:solidFill>
                  <a:srgbClr val="FFFF00"/>
                </a:solidFill>
              </a:rPr>
              <a:t>do człowieka”.</a:t>
            </a:r>
            <a:endParaRPr lang="pl-PL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pl-PL" dirty="0" smtClean="0">
                <a:solidFill>
                  <a:srgbClr val="FFFF00"/>
                </a:solidFill>
              </a:rPr>
              <a:t>Watykan,  25 XII 1979r.</a:t>
            </a:r>
          </a:p>
          <a:p>
            <a:pPr>
              <a:buNone/>
            </a:pPr>
            <a:r>
              <a:rPr lang="pl-PL" dirty="0" smtClean="0">
                <a:solidFill>
                  <a:srgbClr val="FFFF00"/>
                </a:solidFill>
              </a:rPr>
              <a:t> </a:t>
            </a:r>
          </a:p>
          <a:p>
            <a:endParaRPr lang="pl-PL" dirty="0"/>
          </a:p>
        </p:txBody>
      </p:sp>
      <p:pic>
        <p:nvPicPr>
          <p:cNvPr id="4" name="Obraz 3" descr="Jan_Pawel_II_12_-_K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071942"/>
            <a:ext cx="3314700" cy="22479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00100" y="1571612"/>
            <a:ext cx="7686700" cy="4524388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	Dziecko </a:t>
            </a:r>
            <a:r>
              <a:rPr lang="pl-PL" i="1" dirty="0" smtClean="0"/>
              <a:t>jest źródłem nadziei. Mówi ono rodzicom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o celu </a:t>
            </a:r>
            <a:r>
              <a:rPr lang="pl-PL" i="1" dirty="0" smtClean="0"/>
              <a:t>ich życia, reprezentuje owoc ich miłości. Pozwala również myśleć o przyszłości".</a:t>
            </a:r>
            <a:endParaRPr lang="pl-PL" dirty="0" smtClean="0"/>
          </a:p>
          <a:p>
            <a:pPr algn="r">
              <a:buNone/>
            </a:pPr>
            <a:r>
              <a:rPr lang="pl-PL" dirty="0" smtClean="0"/>
              <a:t>Castel Gandolfo, 1979r.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 descr="jan pawel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857628"/>
            <a:ext cx="2939163" cy="228601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j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714356"/>
            <a:ext cx="7143800" cy="5510931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67330"/>
          </a:xfrm>
        </p:spPr>
        <p:txBody>
          <a:bodyPr>
            <a:normAutofit fontScale="92500"/>
          </a:bodyPr>
          <a:lstStyle/>
          <a:p>
            <a:pPr algn="just"/>
            <a:r>
              <a:rPr lang="pl-PL" i="1" dirty="0" smtClean="0"/>
              <a:t>"</a:t>
            </a:r>
            <a:r>
              <a:rPr lang="pl-PL" i="1" dirty="0" smtClean="0">
                <a:solidFill>
                  <a:srgbClr val="7030A0"/>
                </a:solidFill>
              </a:rPr>
              <a:t>Dzieci przypominają nam, że misyjna płodność Kościoła czerpie życie nie z ludzkich środków i zasług, lecz jest całkowicie bezinteresownym darem Boga. Niewinność </a:t>
            </a:r>
            <a:r>
              <a:rPr lang="pl-PL" i="1" dirty="0" smtClean="0">
                <a:solidFill>
                  <a:srgbClr val="7030A0"/>
                </a:solidFill>
              </a:rPr>
              <a:t/>
            </a:r>
            <a:br>
              <a:rPr lang="pl-PL" i="1" dirty="0" smtClean="0">
                <a:solidFill>
                  <a:srgbClr val="7030A0"/>
                </a:solidFill>
              </a:rPr>
            </a:br>
            <a:r>
              <a:rPr lang="pl-PL" i="1" dirty="0" smtClean="0">
                <a:solidFill>
                  <a:srgbClr val="7030A0"/>
                </a:solidFill>
              </a:rPr>
              <a:t>i </a:t>
            </a:r>
            <a:r>
              <a:rPr lang="pl-PL" i="1" dirty="0" smtClean="0">
                <a:solidFill>
                  <a:srgbClr val="7030A0"/>
                </a:solidFill>
              </a:rPr>
              <a:t>łaska obecna w życiu dzieci, ale także zadawane </a:t>
            </a:r>
            <a:r>
              <a:rPr lang="pl-PL" i="1" dirty="0" smtClean="0">
                <a:solidFill>
                  <a:srgbClr val="7030A0"/>
                </a:solidFill>
              </a:rPr>
              <a:t/>
            </a:r>
            <a:br>
              <a:rPr lang="pl-PL" i="1" dirty="0" smtClean="0">
                <a:solidFill>
                  <a:srgbClr val="7030A0"/>
                </a:solidFill>
              </a:rPr>
            </a:br>
            <a:r>
              <a:rPr lang="pl-PL" i="1" dirty="0" smtClean="0">
                <a:solidFill>
                  <a:srgbClr val="7030A0"/>
                </a:solidFill>
              </a:rPr>
              <a:t>im </a:t>
            </a:r>
            <a:r>
              <a:rPr lang="pl-PL" i="1" dirty="0" smtClean="0">
                <a:solidFill>
                  <a:srgbClr val="7030A0"/>
                </a:solidFill>
              </a:rPr>
              <a:t>niesprawiedliwe cierpienia, stają się - mocą Chrystusowego Krzyża - źródłem duchowego ubogacenia dla nich i dla całego Kościoła. Wszyscy </a:t>
            </a:r>
            <a:r>
              <a:rPr lang="pl-PL" i="1" dirty="0" err="1" smtClean="0">
                <a:solidFill>
                  <a:srgbClr val="7030A0"/>
                </a:solidFill>
              </a:rPr>
              <a:t>mysimy</a:t>
            </a:r>
            <a:r>
              <a:rPr lang="pl-PL" i="1" dirty="0" smtClean="0">
                <a:solidFill>
                  <a:srgbClr val="7030A0"/>
                </a:solidFill>
              </a:rPr>
              <a:t> uświadomić to sobie z żywą wdzięcznością. </a:t>
            </a:r>
            <a:r>
              <a:rPr lang="pl-PL" i="1" dirty="0" err="1" smtClean="0">
                <a:solidFill>
                  <a:srgbClr val="7030A0"/>
                </a:solidFill>
              </a:rPr>
              <a:t>nalezy</a:t>
            </a:r>
            <a:r>
              <a:rPr lang="pl-PL" i="1" dirty="0" smtClean="0">
                <a:solidFill>
                  <a:srgbClr val="7030A0"/>
                </a:solidFill>
              </a:rPr>
              <a:t> również pamiętać </a:t>
            </a:r>
            <a:r>
              <a:rPr lang="pl-PL" i="1" dirty="0" smtClean="0">
                <a:solidFill>
                  <a:srgbClr val="7030A0"/>
                </a:solidFill>
              </a:rPr>
              <a:t/>
            </a:r>
            <a:br>
              <a:rPr lang="pl-PL" i="1" dirty="0" smtClean="0">
                <a:solidFill>
                  <a:srgbClr val="7030A0"/>
                </a:solidFill>
              </a:rPr>
            </a:br>
            <a:r>
              <a:rPr lang="pl-PL" i="1" dirty="0" smtClean="0">
                <a:solidFill>
                  <a:srgbClr val="7030A0"/>
                </a:solidFill>
              </a:rPr>
              <a:t>o </a:t>
            </a:r>
            <a:r>
              <a:rPr lang="pl-PL" i="1" dirty="0" smtClean="0">
                <a:solidFill>
                  <a:srgbClr val="7030A0"/>
                </a:solidFill>
              </a:rPr>
              <a:t>tym, że okres dzieciństwa dostarcza cennych możliwości działania, które przyczynia się zarówno do budowania Kościoła, jak i do humanizacji społeczeństwa"</a:t>
            </a:r>
            <a:endParaRPr lang="pl-PL" dirty="0" smtClean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pl-PL" dirty="0" err="1" smtClean="0">
                <a:solidFill>
                  <a:srgbClr val="7030A0"/>
                </a:solidFill>
              </a:rPr>
              <a:t>Christifideles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Laici</a:t>
            </a:r>
            <a:r>
              <a:rPr lang="pl-PL" dirty="0" smtClean="0">
                <a:solidFill>
                  <a:srgbClr val="7030A0"/>
                </a:solidFill>
              </a:rPr>
              <a:t>, 30 XII 1988r.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Jan Paweł II (łac. </a:t>
            </a:r>
            <a:r>
              <a:rPr lang="pl-PL" dirty="0" err="1" smtClean="0"/>
              <a:t>Ioannes</a:t>
            </a:r>
            <a:r>
              <a:rPr lang="pl-PL" dirty="0" smtClean="0"/>
              <a:t> Paulus II) </a:t>
            </a:r>
            <a:r>
              <a:rPr lang="pl-PL" dirty="0" smtClean="0"/>
              <a:t>– </a:t>
            </a:r>
            <a:br>
              <a:rPr lang="pl-PL" dirty="0" smtClean="0"/>
            </a:br>
            <a:r>
              <a:rPr lang="pl-PL" dirty="0" smtClean="0"/>
              <a:t>wł</a:t>
            </a:r>
            <a:r>
              <a:rPr lang="pl-PL" dirty="0" smtClean="0"/>
              <a:t>. Karol Józef Wojtyła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Urodzony 18 maja 1920 w Wadowicach.</a:t>
            </a:r>
            <a:br>
              <a:rPr lang="pl-PL" dirty="0" smtClean="0"/>
            </a:br>
            <a:r>
              <a:rPr lang="pl-PL" dirty="0" smtClean="0"/>
              <a:t>Syn Karola Wojtyły i Emilii z Kaczorowskich. </a:t>
            </a:r>
            <a:br>
              <a:rPr lang="pl-PL" dirty="0" smtClean="0"/>
            </a:br>
            <a:r>
              <a:rPr lang="pl-PL" dirty="0" smtClean="0"/>
              <a:t>Karol Wojtyła ochrzczony został dnia 20 czerwca 1920.</a:t>
            </a:r>
            <a:br>
              <a:rPr lang="pl-PL" dirty="0" smtClean="0"/>
            </a:br>
            <a:r>
              <a:rPr lang="pl-PL" dirty="0" smtClean="0"/>
              <a:t>Był chłopcem bardzo utalentowanym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wysportowanym. Regularnie grał w piłkę nożną oraz jeździł na nartach. Bardzo ważnym elementem życia Karola były wycieczki krajoznawcze, a także spacery po okolicy Wadowic.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ŻYCIORYS :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OOO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857232"/>
            <a:ext cx="8092560" cy="5072098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kw_ma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571744"/>
            <a:ext cx="2714644" cy="3880840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643306" y="0"/>
            <a:ext cx="5072098" cy="6072206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Jan Paweł II Był papieżem przez 26 i pół roku (9666 dni), beatyfikował i kanonizował o wiele więcej osób niż jakikolwiek poprzedni papież. Według danych na październik 2004 r. ogłosił on błogosławionymi w sumie 1340 osób, ponadto powołał więcej kardynałów, niż którykolwiek z jego poprzedników.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W 1989 roku Jan Paweł II otrzymał nagrodę Wiktora przyznawaną przez Akademię Telewizyjną (Wiktory 1989).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/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Jan Paweł II był pierwszym papieżem z Polski, jak również pierwszym po 455 latach biskupem Rzymu, nie będącym Włochem. </a:t>
            </a:r>
            <a:br>
              <a:rPr lang="pl-PL" sz="2000" dirty="0" smtClean="0">
                <a:solidFill>
                  <a:srgbClr val="002060"/>
                </a:solidFill>
              </a:rPr>
            </a:br>
            <a:r>
              <a:rPr lang="pl-PL" sz="2000" dirty="0" smtClean="0">
                <a:solidFill>
                  <a:srgbClr val="002060"/>
                </a:solidFill>
              </a:rPr>
              <a:t>Osobistym sekretarzem Jana Pawła II przez cały pontyfikat był arcybiskup Stanisław Dziwisz.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o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3000372"/>
            <a:ext cx="3988086" cy="3500462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2192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002060"/>
                </a:solidFill>
              </a:rPr>
              <a:t>                             Podróże apostolskie do Polski:</a:t>
            </a:r>
            <a:r>
              <a:rPr lang="pl-PL" sz="1800" dirty="0" smtClean="0">
                <a:solidFill>
                  <a:srgbClr val="002060"/>
                </a:solidFill>
              </a:rPr>
              <a:t>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I   pielgrzymka (2 - 10 czerwca 1979)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II   pielgrzymka (16 - 23 czerwca 1983)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III pielgrzymka (8 - 14 czerwca 1987)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IV pielgrzymka (1 - 9 czerwca, 13 - 20 sierpnia 1991)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V pielgrzymka (22 maja 1995)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VI pielgrzymka (31 maja - 10 czerwca 1997)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VII pielgrzymka (5 - 17 czerwca 1999) </a:t>
            </a:r>
            <a:br>
              <a:rPr lang="pl-PL" sz="1800" dirty="0" smtClean="0">
                <a:solidFill>
                  <a:srgbClr val="002060"/>
                </a:solidFill>
              </a:rPr>
            </a:br>
            <a:r>
              <a:rPr lang="pl-PL" sz="1800" dirty="0" smtClean="0">
                <a:solidFill>
                  <a:srgbClr val="002060"/>
                </a:solidFill>
              </a:rPr>
              <a:t>VIII pielgrzymka (16 - 19 sierpnia 2002)</a:t>
            </a:r>
            <a:endParaRPr lang="pl-PL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z9522292AA,Jan-Pawel-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4000504"/>
            <a:ext cx="4381500" cy="2562225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85720" y="357166"/>
            <a:ext cx="8358246" cy="4286280"/>
          </a:xfrm>
        </p:spPr>
        <p:txBody>
          <a:bodyPr>
            <a:normAutofit fontScale="90000"/>
          </a:bodyPr>
          <a:lstStyle/>
          <a:p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>
                <a:solidFill>
                  <a:schemeClr val="bg2">
                    <a:lumMod val="75000"/>
                  </a:schemeClr>
                </a:solidFill>
              </a:rPr>
              <a:t>"</a:t>
            </a:r>
            <a:r>
              <a:rPr lang="pl-PL" sz="1600" b="1" dirty="0" smtClean="0">
                <a:solidFill>
                  <a:schemeClr val="bg2">
                    <a:lumMod val="50000"/>
                  </a:schemeClr>
                </a:solidFill>
              </a:rPr>
              <a:t>Dzieci"</a:t>
            </a:r>
            <a:br>
              <a:rPr lang="pl-PL" sz="1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6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1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Dorastają znienacka przez miłość, i potem tak nagle dorośli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Trzymając się za ręce wędrują w wielkim tłumie -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(serca schwytane jak ptaki, profile wzrastają w półmrok).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Wiem, że w ich sercach bije tętno całej ludzkości.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Trzymając się za ręce usiedli cicho nad brzegiem.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Pień drzewa i ziemia w księżycu: niedoszeptany tli trójkąt.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Mgły nie dźwignęły się jeszcze. Serca dzieci wyrastają nad rzekę.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Czy zawsze tak będzie - pytam - gdy wstaną stąd i pójdą?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Albo też jeszcze inaczej: kielich światła nachylony wśród roślin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Odsłania w każdej z nich jakieś przedtem nie znane dno,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Tego, co w was się zaczęło, czy potraficie nie popsuć,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>Czy będziecie zawsze oddzielać dobro od zła? </a:t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pl-PL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JAN PAWEŁ II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6" name="Symbol zastępczy zawartości 5" descr="PPAAAA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5084957" cy="4035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FFC000"/>
                </a:solidFill>
              </a:rPr>
              <a:t>Każde życie, nawet najmniej znaczące dla ludzi,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ma wieczną wartość przed oczami Boga.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/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Każde życie określa się i wartościuje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poprzez wewnętrzny kształt miłości.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Powiedz mi, jak jest twoja miłość,</a:t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a powiem ci, kim jesteś</a:t>
            </a:r>
            <a:r>
              <a:rPr lang="pl-PL" dirty="0" smtClean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pl-PL" dirty="0" smtClean="0">
                <a:solidFill>
                  <a:srgbClr val="FFC000"/>
                </a:solidFill>
              </a:rPr>
              <a:t/>
            </a:r>
            <a:br>
              <a:rPr lang="pl-PL" dirty="0" smtClean="0">
                <a:solidFill>
                  <a:srgbClr val="FFC000"/>
                </a:solidFill>
              </a:rPr>
            </a:br>
            <a:r>
              <a:rPr lang="pl-PL" dirty="0" smtClean="0">
                <a:solidFill>
                  <a:srgbClr val="FFC000"/>
                </a:solidFill>
              </a:rPr>
              <a:t>Jan Paweł II</a:t>
            </a:r>
            <a:br>
              <a:rPr lang="pl-PL" dirty="0" smtClean="0">
                <a:solidFill>
                  <a:srgbClr val="FFC000"/>
                </a:solidFill>
              </a:rPr>
            </a:br>
            <a:endParaRPr lang="pl-PL" dirty="0">
              <a:solidFill>
                <a:srgbClr val="FFC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 descr="swiecz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4000504"/>
            <a:ext cx="781050" cy="18669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pa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357298"/>
            <a:ext cx="7119986" cy="4929222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524000"/>
            <a:ext cx="8715436" cy="457200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solidFill>
                  <a:srgbClr val="7030A0"/>
                </a:solidFill>
              </a:rPr>
              <a:t>Na moment przed śmiercią Jan Paweł II powiedział '</a:t>
            </a:r>
            <a:r>
              <a:rPr lang="pl-PL" dirty="0" smtClean="0">
                <a:solidFill>
                  <a:srgbClr val="7030A0"/>
                </a:solidFill>
              </a:rPr>
              <a:t>'Amen</a:t>
            </a:r>
            <a:r>
              <a:rPr lang="pl-PL" dirty="0" smtClean="0">
                <a:solidFill>
                  <a:srgbClr val="7030A0"/>
                </a:solidFill>
              </a:rPr>
              <a:t>''. </a:t>
            </a:r>
          </a:p>
          <a:p>
            <a:pPr algn="just"/>
            <a:r>
              <a:rPr lang="pl-PL" dirty="0" smtClean="0">
                <a:solidFill>
                  <a:srgbClr val="7030A0"/>
                </a:solidFill>
              </a:rPr>
              <a:t>Wielkim marzeniem papieża Jana Pawła II była </a:t>
            </a:r>
            <a:r>
              <a:rPr lang="pl-PL" dirty="0" smtClean="0">
                <a:solidFill>
                  <a:srgbClr val="7030A0"/>
                </a:solidFill>
              </a:rPr>
              <a:t>pielgrzymka </a:t>
            </a:r>
            <a:r>
              <a:rPr lang="pl-PL" dirty="0" smtClean="0">
                <a:solidFill>
                  <a:srgbClr val="7030A0"/>
                </a:solidFill>
              </a:rPr>
              <a:t>do prawosławnej Rosji i do Chin, nigdy do </a:t>
            </a:r>
            <a:r>
              <a:rPr lang="pl-PL" dirty="0" smtClean="0">
                <a:solidFill>
                  <a:srgbClr val="7030A0"/>
                </a:solidFill>
              </a:rPr>
              <a:t>niej nie doszło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</a:p>
          <a:p>
            <a:pPr algn="just"/>
            <a:r>
              <a:rPr lang="pl-PL" dirty="0" smtClean="0">
                <a:solidFill>
                  <a:srgbClr val="7030A0"/>
                </a:solidFill>
              </a:rPr>
              <a:t>Bardzo lubił wadowickie kremówki, na które chodził 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7030A0"/>
                </a:solidFill>
              </a:rPr>
              <a:t>z </a:t>
            </a:r>
            <a:r>
              <a:rPr lang="pl-PL" dirty="0" smtClean="0">
                <a:solidFill>
                  <a:srgbClr val="7030A0"/>
                </a:solidFill>
              </a:rPr>
              <a:t>kolegami po maturze. </a:t>
            </a:r>
          </a:p>
          <a:p>
            <a:pPr algn="just"/>
            <a:r>
              <a:rPr lang="pl-PL" dirty="0" smtClean="0">
                <a:solidFill>
                  <a:srgbClr val="7030A0"/>
                </a:solidFill>
              </a:rPr>
              <a:t>Jan Paweł II był pierwszym papieżem czytającym 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7030A0"/>
                </a:solidFill>
              </a:rPr>
              <a:t>bez okularów</a:t>
            </a:r>
            <a:r>
              <a:rPr lang="pl-PL" dirty="0" smtClean="0">
                <a:solidFill>
                  <a:srgbClr val="7030A0"/>
                </a:solidFill>
              </a:rPr>
              <a:t>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CIEKAWOSTKI Z ŻYCIA JANA PAWŁA II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85</TotalTime>
  <Words>278</Words>
  <Application>Microsoft Office PowerPoint</Application>
  <PresentationFormat>Pokaz na ekranie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Papier</vt:lpstr>
      <vt:lpstr>JAN PAWEŁ II</vt:lpstr>
      <vt:lpstr>ŻYCIORYS :</vt:lpstr>
      <vt:lpstr>Jan Paweł II Był papieżem przez 26 i pół roku (9666 dni), beatyfikował i kanonizował o wiele więcej osób niż jakikolwiek poprzedni papież. Według danych na październik 2004 r. ogłosił on błogosławionymi w sumie 1340 osób, ponadto powołał więcej kardynałów, niż którykolwiek z jego poprzedników.   W 1989 roku Jan Paweł II otrzymał nagrodę Wiktora przyznawaną przez Akademię Telewizyjną (Wiktory 1989).   Jan Paweł II był pierwszym papieżem z Polski, jak również pierwszym po 455 latach biskupem Rzymu, nie będącym Włochem.  Osobistym sekretarzem Jana Pawła II przez cały pontyfikat był arcybiskup Stanisław Dziwisz.</vt:lpstr>
      <vt:lpstr>                             Podróże apostolskie do Polski:  I   pielgrzymka (2 - 10 czerwca 1979)  II   pielgrzymka (16 - 23 czerwca 1983)  III pielgrzymka (8 - 14 czerwca 1987)  IV pielgrzymka (1 - 9 czerwca, 13 - 20 sierpnia 1991)  V pielgrzymka (22 maja 1995)  VI pielgrzymka (31 maja - 10 czerwca 1997)  VII pielgrzymka (5 - 17 czerwca 1999)  VIII pielgrzymka (16 - 19 sierpnia 2002)</vt:lpstr>
      <vt:lpstr> "Dzieci"  Dorastają znienacka przez miłość, i potem tak nagle dorośli Trzymając się za ręce wędrują w wielkim tłumie - (serca schwytane jak ptaki, profile wzrastają w półmrok). Wiem, że w ich sercach bije tętno całej ludzkości.   Trzymając się za ręce usiedli cicho nad brzegiem.  Pień drzewa i ziemia w księżycu: niedoszeptany tli trójkąt.  Mgły nie dźwignęły się jeszcze. Serca dzieci wyrastają nad rzekę. Czy zawsze tak będzie - pytam - gdy wstaną stąd i pójdą?  Albo też jeszcze inaczej: kielich światła nachylony wśród roślin  Odsłania w każdej z nich jakieś przedtem nie znane dno, Tego, co w was się zaczęło, czy potraficie nie popsuć,  Czy będziecie zawsze oddzielać dobro od zła?   </vt:lpstr>
      <vt:lpstr>JAN PAWEŁ II</vt:lpstr>
      <vt:lpstr>Slajd 7</vt:lpstr>
      <vt:lpstr>Slajd 8</vt:lpstr>
      <vt:lpstr>CIEKAWOSTKI Z ŻYCIA JANA PAWŁA II</vt:lpstr>
      <vt:lpstr>Slajd 10</vt:lpstr>
      <vt:lpstr>ANEGDOTY :</vt:lpstr>
      <vt:lpstr>Slajd 12</vt:lpstr>
      <vt:lpstr>Slajd 13</vt:lpstr>
      <vt:lpstr>Slajd 14</vt:lpstr>
      <vt:lpstr>ZŁOTE MYŚLI</vt:lpstr>
      <vt:lpstr>Slajd 16</vt:lpstr>
      <vt:lpstr>Slajd 17</vt:lpstr>
      <vt:lpstr>Slajd 18</vt:lpstr>
      <vt:lpstr>Slajd 19</vt:lpstr>
      <vt:lpstr>Slajd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PAWEŁ II</dc:title>
  <dc:creator>Ola</dc:creator>
  <cp:lastModifiedBy>admin</cp:lastModifiedBy>
  <cp:revision>9</cp:revision>
  <dcterms:created xsi:type="dcterms:W3CDTF">2014-02-14T19:02:59Z</dcterms:created>
  <dcterms:modified xsi:type="dcterms:W3CDTF">2014-02-14T20:47:33Z</dcterms:modified>
</cp:coreProperties>
</file>